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handoutMasterIdLst>
    <p:handoutMasterId r:id="rId63"/>
  </p:handoutMasterIdLst>
  <p:sldIdLst>
    <p:sldId id="256" r:id="rId2"/>
    <p:sldId id="470" r:id="rId3"/>
    <p:sldId id="471" r:id="rId4"/>
    <p:sldId id="472" r:id="rId5"/>
    <p:sldId id="473" r:id="rId6"/>
    <p:sldId id="474" r:id="rId7"/>
    <p:sldId id="475" r:id="rId8"/>
    <p:sldId id="476" r:id="rId9"/>
    <p:sldId id="477" r:id="rId10"/>
    <p:sldId id="478" r:id="rId11"/>
    <p:sldId id="479" r:id="rId12"/>
    <p:sldId id="480" r:id="rId13"/>
    <p:sldId id="481" r:id="rId14"/>
    <p:sldId id="482" r:id="rId15"/>
    <p:sldId id="483" r:id="rId16"/>
    <p:sldId id="484" r:id="rId17"/>
    <p:sldId id="485" r:id="rId18"/>
    <p:sldId id="486" r:id="rId19"/>
    <p:sldId id="487" r:id="rId20"/>
    <p:sldId id="488" r:id="rId21"/>
    <p:sldId id="489" r:id="rId22"/>
    <p:sldId id="490" r:id="rId23"/>
    <p:sldId id="491" r:id="rId24"/>
    <p:sldId id="492" r:id="rId25"/>
    <p:sldId id="493" r:id="rId26"/>
    <p:sldId id="494" r:id="rId27"/>
    <p:sldId id="495" r:id="rId28"/>
    <p:sldId id="496" r:id="rId29"/>
    <p:sldId id="497" r:id="rId30"/>
    <p:sldId id="498" r:id="rId31"/>
    <p:sldId id="499" r:id="rId32"/>
    <p:sldId id="500" r:id="rId33"/>
    <p:sldId id="501" r:id="rId34"/>
    <p:sldId id="502" r:id="rId35"/>
    <p:sldId id="503" r:id="rId36"/>
    <p:sldId id="504" r:id="rId37"/>
    <p:sldId id="505" r:id="rId38"/>
    <p:sldId id="506" r:id="rId39"/>
    <p:sldId id="507" r:id="rId40"/>
    <p:sldId id="508" r:id="rId41"/>
    <p:sldId id="509" r:id="rId42"/>
    <p:sldId id="510" r:id="rId43"/>
    <p:sldId id="511" r:id="rId44"/>
    <p:sldId id="512" r:id="rId45"/>
    <p:sldId id="513" r:id="rId46"/>
    <p:sldId id="514" r:id="rId47"/>
    <p:sldId id="515" r:id="rId48"/>
    <p:sldId id="516" r:id="rId49"/>
    <p:sldId id="517" r:id="rId50"/>
    <p:sldId id="518" r:id="rId51"/>
    <p:sldId id="519" r:id="rId52"/>
    <p:sldId id="520" r:id="rId53"/>
    <p:sldId id="521" r:id="rId54"/>
    <p:sldId id="522" r:id="rId55"/>
    <p:sldId id="523" r:id="rId56"/>
    <p:sldId id="524" r:id="rId57"/>
    <p:sldId id="525" r:id="rId58"/>
    <p:sldId id="526" r:id="rId59"/>
    <p:sldId id="527" r:id="rId60"/>
    <p:sldId id="528"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67221" autoAdjust="0"/>
  </p:normalViewPr>
  <p:slideViewPr>
    <p:cSldViewPr snapToGrid="0" snapToObjects="1">
      <p:cViewPr varScale="1">
        <p:scale>
          <a:sx n="47" d="100"/>
          <a:sy n="47" d="100"/>
        </p:scale>
        <p:origin x="-2696" y="48"/>
      </p:cViewPr>
      <p:guideLst>
        <p:guide orient="horz" pos="2160"/>
        <p:guide pos="583"/>
      </p:guideLst>
    </p:cSldViewPr>
  </p:slideViewPr>
  <p:outlineViewPr>
    <p:cViewPr>
      <p:scale>
        <a:sx n="33" d="100"/>
        <a:sy n="33" d="100"/>
      </p:scale>
      <p:origin x="0" y="12672"/>
    </p:cViewPr>
    <p:sldLst>
      <p:sld r:id="rId1" collapse="1"/>
      <p:sld r:id="rId2" collapse="1"/>
      <p:sld r:id="rId3" collapse="1"/>
      <p:sld r:id="rId4"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3" Type="http://schemas.openxmlformats.org/officeDocument/2006/relationships/slide" Target="slides/slide9.xml"/><Relationship Id="rId4" Type="http://schemas.openxmlformats.org/officeDocument/2006/relationships/slide" Target="slides/slide10.xml"/><Relationship Id="rId1" Type="http://schemas.openxmlformats.org/officeDocument/2006/relationships/slide" Target="slides/slide5.xml"/><Relationship Id="rId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1/28/14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1/28/14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hearst</a:t>
            </a:r>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0377E3E-94BA-004D-A371-9BBEE4FC16F7}" type="slidenum">
              <a:rPr lang="en-US" sz="1200"/>
              <a:pPr eaLnBrk="1" hangingPunct="1"/>
              <a:t>2</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Lightweight Visualization</a:t>
            </a: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15</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Different ways that visualizations </a:t>
            </a:r>
            <a:r>
              <a:rPr lang="en-US" i="1">
                <a:latin typeface="Arial" charset="0"/>
                <a:ea typeface="ＭＳ Ｐゴシック" charset="0"/>
                <a:cs typeface="ＭＳ Ｐゴシック" charset="0"/>
              </a:rPr>
              <a:t>could help amplify cognition: 1. By increasing memory and processing resources available 2. By reducing the amount of time to search 3. Enhancing the detections of patterns and enabling perceptual inference operations 4. Aid perceptual monitoring 5. By encoding information in a manipulable medium</a:t>
            </a:r>
            <a:endParaRPr lang="en-US">
              <a:latin typeface="Arial"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7B4654-D80B-7B4A-8307-7E68B9D442CE}" type="slidenum">
              <a:rPr lang="en-US" sz="1200"/>
              <a:pPr eaLnBrk="1" hangingPunct="1"/>
              <a:t>17</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nguyen</a:t>
            </a: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981BCD-70EE-A341-8BFF-5D0A946B92B9}" type="slidenum">
              <a:rPr lang="en-US" sz="1200"/>
              <a:pPr eaLnBrk="1" hangingPunct="1"/>
              <a:t>39</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Visualization of the multidimensional data using stick figure icons</a:t>
            </a:r>
          </a:p>
          <a:p>
            <a:r>
              <a:rPr lang="en-US">
                <a:latin typeface="Arial" charset="0"/>
                <a:ea typeface="ＭＳ Ｐゴシック" charset="0"/>
                <a:cs typeface="ＭＳ Ｐゴシック" charset="0"/>
              </a:rPr>
              <a:t>Two attributes of the data are mapped to the display axes and the remaining at-tributes are mapped to the angle and/or length of the limbs</a:t>
            </a:r>
          </a:p>
          <a:p>
            <a:r>
              <a:rPr lang="en-US">
                <a:latin typeface="Arial" charset="0"/>
                <a:ea typeface="ＭＳ Ｐゴシック" charset="0"/>
                <a:cs typeface="ＭＳ Ｐゴシック" charset="0"/>
              </a:rPr>
              <a:t>Texture patterns in the visualization show certain data characteristics</a:t>
            </a:r>
          </a:p>
          <a:p>
            <a:endParaRPr lang="en-US">
              <a:latin typeface="Arial" charset="0"/>
              <a:ea typeface="ＭＳ Ｐゴシック" charset="0"/>
              <a:cs typeface="ＭＳ Ｐゴシック" charset="0"/>
            </a:endParaRPr>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5697A3-FCA5-4741-B590-2AB30ADF383A}" type="slidenum">
              <a:rPr lang="en-US" sz="1200"/>
              <a:pPr eaLnBrk="1" hangingPunct="1"/>
              <a:t>43</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sz="2200">
                <a:latin typeface="Arial" charset="0"/>
                <a:ea typeface="ＭＳ Ｐゴシック" charset="0"/>
                <a:cs typeface="ＭＳ Ｐゴシック" charset="0"/>
              </a:rPr>
              <a:t>Properties of 2D-Graph Drawings</a:t>
            </a:r>
          </a:p>
          <a:p>
            <a:pPr lvl="1">
              <a:lnSpc>
                <a:spcPct val="80000"/>
              </a:lnSpc>
            </a:pPr>
            <a:r>
              <a:rPr lang="en-US" sz="1900">
                <a:latin typeface="Arial" charset="0"/>
                <a:ea typeface="ＭＳ Ｐゴシック" charset="0"/>
              </a:rPr>
              <a:t>planarity (no line crossings)</a:t>
            </a:r>
          </a:p>
          <a:p>
            <a:pPr lvl="1">
              <a:lnSpc>
                <a:spcPct val="80000"/>
              </a:lnSpc>
            </a:pPr>
            <a:r>
              <a:rPr lang="en-US" sz="1900">
                <a:latin typeface="Arial" charset="0"/>
                <a:ea typeface="ＭＳ Ｐゴシック" charset="0"/>
              </a:rPr>
              <a:t>orthogonality (only orthogonal lines)</a:t>
            </a:r>
          </a:p>
          <a:p>
            <a:pPr lvl="1">
              <a:lnSpc>
                <a:spcPct val="80000"/>
              </a:lnSpc>
            </a:pPr>
            <a:r>
              <a:rPr lang="en-US" sz="1900">
                <a:latin typeface="Arial" charset="0"/>
                <a:ea typeface="ＭＳ Ｐゴシック" charset="0"/>
              </a:rPr>
              <a:t>grid property (coordinates of vertices are integers)</a:t>
            </a:r>
          </a:p>
          <a:p>
            <a:pPr>
              <a:lnSpc>
                <a:spcPct val="80000"/>
              </a:lnSpc>
            </a:pPr>
            <a:r>
              <a:rPr lang="en-US" sz="2200">
                <a:latin typeface="Arial" charset="0"/>
                <a:ea typeface="ＭＳ Ｐゴシック" charset="0"/>
                <a:cs typeface="ＭＳ Ｐゴシック" charset="0"/>
              </a:rPr>
              <a:t>Aesthetics Properties (Optimization Goals)</a:t>
            </a:r>
          </a:p>
          <a:p>
            <a:pPr lvl="1">
              <a:lnSpc>
                <a:spcPct val="80000"/>
              </a:lnSpc>
            </a:pPr>
            <a:r>
              <a:rPr lang="en-US" sz="1900">
                <a:latin typeface="Arial" charset="0"/>
                <a:ea typeface="ＭＳ Ｐゴシック" charset="0"/>
              </a:rPr>
              <a:t>minimal number of line crossings</a:t>
            </a:r>
          </a:p>
          <a:p>
            <a:pPr lvl="1">
              <a:lnSpc>
                <a:spcPct val="80000"/>
              </a:lnSpc>
            </a:pPr>
            <a:r>
              <a:rPr lang="en-US" sz="1900">
                <a:latin typeface="Arial" charset="0"/>
                <a:ea typeface="ＭＳ Ｐゴシック" charset="0"/>
              </a:rPr>
              <a:t>optimal display of symmetries</a:t>
            </a:r>
          </a:p>
          <a:p>
            <a:pPr lvl="1">
              <a:lnSpc>
                <a:spcPct val="80000"/>
              </a:lnSpc>
            </a:pPr>
            <a:r>
              <a:rPr lang="en-US" sz="1900">
                <a:latin typeface="Arial" charset="0"/>
                <a:ea typeface="ＭＳ Ｐゴシック" charset="0"/>
              </a:rPr>
              <a:t>optimal display of clusters</a:t>
            </a:r>
          </a:p>
          <a:p>
            <a:pPr lvl="1">
              <a:lnSpc>
                <a:spcPct val="80000"/>
              </a:lnSpc>
            </a:pPr>
            <a:r>
              <a:rPr lang="en-US" sz="1900">
                <a:latin typeface="Arial" charset="0"/>
                <a:ea typeface="ＭＳ Ｐゴシック" charset="0"/>
              </a:rPr>
              <a:t>minimal number of bends in polyline graphs</a:t>
            </a:r>
          </a:p>
          <a:p>
            <a:pPr lvl="1">
              <a:lnSpc>
                <a:spcPct val="80000"/>
              </a:lnSpc>
            </a:pPr>
            <a:r>
              <a:rPr lang="en-US" sz="1900">
                <a:latin typeface="Arial" charset="0"/>
                <a:ea typeface="ＭＳ Ｐゴシック" charset="0"/>
              </a:rPr>
              <a:t>uniform distribution of vertices</a:t>
            </a:r>
          </a:p>
          <a:p>
            <a:pPr lvl="1">
              <a:lnSpc>
                <a:spcPct val="80000"/>
              </a:lnSpc>
            </a:pPr>
            <a:r>
              <a:rPr lang="en-US" sz="1900">
                <a:latin typeface="Arial" charset="0"/>
                <a:ea typeface="ＭＳ Ｐゴシック" charset="0"/>
              </a:rPr>
              <a:t>uniform edge lengths</a:t>
            </a:r>
          </a:p>
          <a:p>
            <a:pPr>
              <a:lnSpc>
                <a:spcPct val="90000"/>
              </a:lnSpc>
            </a:pPr>
            <a:endParaRPr lang="en-US" sz="1100">
              <a:latin typeface="Arial" charset="0"/>
              <a:ea typeface="ＭＳ Ｐゴシック" charset="0"/>
              <a:cs typeface="ＭＳ Ｐゴシック" charset="0"/>
            </a:endParaRPr>
          </a:p>
        </p:txBody>
      </p:sp>
      <p:sp>
        <p:nvSpPr>
          <p:cNvPr id="675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70A585-FF01-5641-A1FE-B5CFEBABD63C}" type="slidenum">
              <a:rPr lang="en-US" sz="1200"/>
              <a:pPr eaLnBrk="1" hangingPunct="1"/>
              <a:t>46</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737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Presentation of the data on a perspective wall</a:t>
            </a:r>
          </a:p>
          <a:p>
            <a:r>
              <a:rPr lang="en-US">
                <a:latin typeface="Arial" charset="0"/>
                <a:ea typeface="ＭＳ Ｐゴシック" charset="0"/>
                <a:cs typeface="ＭＳ Ｐゴシック" charset="0"/>
              </a:rPr>
              <a:t>The data outside the focal area are perspectively reduced in size</a:t>
            </a:r>
          </a:p>
          <a:p>
            <a:r>
              <a:rPr lang="en-US">
                <a:latin typeface="Arial" charset="0"/>
                <a:ea typeface="ＭＳ Ｐゴシック" charset="0"/>
                <a:cs typeface="ＭＳ Ｐゴシック" charset="0"/>
              </a:rPr>
              <a:t>The perspective wall is a variant of the bifocal lens</a:t>
            </a:r>
          </a:p>
          <a:p>
            <a:r>
              <a:rPr lang="en-US">
                <a:latin typeface="Arial" charset="0"/>
                <a:ea typeface="ＭＳ Ｐゴシック" charset="0"/>
                <a:cs typeface="ＭＳ Ｐゴシック" charset="0"/>
              </a:rPr>
              <a:t>Display [SA82] which horizontally compresses the sides of the workspace by direct scaling</a:t>
            </a:r>
          </a:p>
          <a:p>
            <a:endParaRPr lang="en-US">
              <a:latin typeface="Arial" charset="0"/>
              <a:ea typeface="ＭＳ Ｐゴシック" charset="0"/>
              <a:cs typeface="ＭＳ Ｐゴシック" charset="0"/>
            </a:endParaRPr>
          </a:p>
        </p:txBody>
      </p:sp>
      <p:sp>
        <p:nvSpPr>
          <p:cNvPr id="737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5CB1A97-A790-A849-B336-AFEB63BA07F0}" type="slidenum">
              <a:rPr lang="en-US" sz="1200"/>
              <a:pPr eaLnBrk="1" hangingPunct="1"/>
              <a:t>51</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Prerequisite: multiple visualizations of the same data (e.g., visualizations of different projections)</a:t>
            </a:r>
          </a:p>
          <a:p>
            <a:r>
              <a:rPr lang="en-US">
                <a:latin typeface="Arial" charset="0"/>
                <a:ea typeface="ＭＳ Ｐゴシック" charset="0"/>
                <a:cs typeface="ＭＳ Ｐゴシック" charset="0"/>
              </a:rPr>
              <a:t>Interactive changes made in one visualization are automatically reflected in the other visualizations</a:t>
            </a:r>
          </a:p>
          <a:p>
            <a:endParaRPr lang="en-US">
              <a:latin typeface="Arial" charset="0"/>
              <a:ea typeface="ＭＳ Ｐゴシック" charset="0"/>
              <a:cs typeface="ＭＳ Ｐゴシック" charset="0"/>
            </a:endParaRPr>
          </a:p>
        </p:txBody>
      </p:sp>
      <p:sp>
        <p:nvSpPr>
          <p:cNvPr id="808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58F83B0-20AB-6442-B1A0-B0896A55FAFD}" type="slidenum">
              <a:rPr lang="en-US" sz="1200"/>
              <a:pPr eaLnBrk="1" hangingPunct="1"/>
              <a:t>57</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1/28/14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1/28/14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090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1/28/14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1/28/14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1/28/14</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0" r:id="rId19"/>
    <p:sldLayoutId id="2147483671" r:id="rId20"/>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9.png"/><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9.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Visualization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a:t>
            </a:r>
            <a:r>
              <a:rPr lang="en-US" dirty="0" smtClean="0"/>
              <a:t>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(slides 2-10, 16, 19-21, 23, 25-37</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a:latin typeface="Geneva" charset="0"/>
                <a:ea typeface="ＭＳ Ｐゴシック" charset="0"/>
                <a:cs typeface="ＭＳ Ｐゴシック" charset="0"/>
              </a:rPr>
              <a:t>Kiem</a:t>
            </a:r>
            <a:r>
              <a:rPr lang="en-US" dirty="0">
                <a:latin typeface="Geneva" charset="0"/>
                <a:ea typeface="ＭＳ Ｐゴシック" charset="0"/>
                <a:cs typeface="ＭＳ Ｐゴシック" charset="0"/>
              </a:rPr>
              <a:t> (slides 39-58</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Kin (11-14, 17-18)</a:t>
            </a:r>
          </a:p>
          <a:p>
            <a:endParaRPr lang="en-US"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0" y="0"/>
            <a:ext cx="8534400" cy="990600"/>
          </a:xfrm>
        </p:spPr>
        <p:txBody>
          <a:bodyPr/>
          <a:lstStyle/>
          <a:p>
            <a:r>
              <a:rPr lang="en-US">
                <a:latin typeface="Geneva" charset="0"/>
                <a:ea typeface="ＭＳ Ｐゴシック" charset="0"/>
                <a:cs typeface="ＭＳ Ｐゴシック" charset="0"/>
              </a:rPr>
              <a:t>Visualization  Success Story</a:t>
            </a:r>
          </a:p>
        </p:txBody>
      </p:sp>
      <p:pic>
        <p:nvPicPr>
          <p:cNvPr id="25603" name="Picture 3" descr="H:\talks\sigir-tutorial\tufte-sn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32349669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atin typeface="Geneva" charset="0"/>
                <a:ea typeface="ＭＳ Ｐゴシック" charset="0"/>
                <a:cs typeface="ＭＳ Ｐゴシック" charset="0"/>
              </a:rPr>
              <a:t>Visualization Success Story</a:t>
            </a:r>
          </a:p>
        </p:txBody>
      </p:sp>
      <p:pic>
        <p:nvPicPr>
          <p:cNvPr id="26626" name="Content Placeholder 3" descr="Picture 38.png"/>
          <p:cNvPicPr>
            <a:picLocks noGrp="1" noChangeAspect="1"/>
          </p:cNvPicPr>
          <p:nvPr>
            <p:ph idx="1"/>
          </p:nvPr>
        </p:nvPicPr>
        <p:blipFill>
          <a:blip r:embed="rId2">
            <a:extLst>
              <a:ext uri="{28A0092B-C50C-407E-A947-70E740481C1C}">
                <a14:useLocalDpi xmlns:a14="http://schemas.microsoft.com/office/drawing/2010/main" val="0"/>
              </a:ext>
            </a:extLst>
          </a:blip>
          <a:srcRect l="-27486" r="-27486"/>
          <a:stretch>
            <a:fillRect/>
          </a:stretch>
        </p:blipFill>
        <p:spPr/>
      </p:pic>
      <p:sp>
        <p:nvSpPr>
          <p:cNvPr id="26627" name="TextBox 4"/>
          <p:cNvSpPr txBox="1">
            <a:spLocks noChangeArrowheads="1"/>
          </p:cNvSpPr>
          <p:nvPr/>
        </p:nvSpPr>
        <p:spPr bwMode="auto">
          <a:xfrm>
            <a:off x="2667000" y="2209800"/>
            <a:ext cx="2944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1927 London Underground</a:t>
            </a:r>
          </a:p>
        </p:txBody>
      </p:sp>
    </p:spTree>
    <p:extLst>
      <p:ext uri="{BB962C8B-B14F-4D97-AF65-F5344CB8AC3E}">
        <p14:creationId xmlns:p14="http://schemas.microsoft.com/office/powerpoint/2010/main" val="19297373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atin typeface="Geneva" charset="0"/>
                <a:ea typeface="ＭＳ Ｐゴシック" charset="0"/>
                <a:cs typeface="ＭＳ Ｐゴシック" charset="0"/>
              </a:rPr>
              <a:t>Visualization Success Story</a:t>
            </a:r>
          </a:p>
        </p:txBody>
      </p:sp>
      <p:pic>
        <p:nvPicPr>
          <p:cNvPr id="27650" name="Content Placeholder 3" descr="Picture 39.png"/>
          <p:cNvPicPr>
            <a:picLocks noGrp="1" noChangeAspect="1"/>
          </p:cNvPicPr>
          <p:nvPr>
            <p:ph idx="1"/>
          </p:nvPr>
        </p:nvPicPr>
        <p:blipFill>
          <a:blip r:embed="rId2">
            <a:extLst>
              <a:ext uri="{28A0092B-C50C-407E-A947-70E740481C1C}">
                <a14:useLocalDpi xmlns:a14="http://schemas.microsoft.com/office/drawing/2010/main" val="0"/>
              </a:ext>
            </a:extLst>
          </a:blip>
          <a:srcRect l="-20161" r="-20161"/>
          <a:stretch>
            <a:fillRect/>
          </a:stretch>
        </p:blipFill>
        <p:spPr>
          <a:xfrm>
            <a:off x="1600200" y="2514600"/>
            <a:ext cx="7772400" cy="3733800"/>
          </a:xfrm>
        </p:spPr>
      </p:pic>
      <p:sp>
        <p:nvSpPr>
          <p:cNvPr id="27651" name="TextBox 4"/>
          <p:cNvSpPr txBox="1">
            <a:spLocks noChangeArrowheads="1"/>
          </p:cNvSpPr>
          <p:nvPr/>
        </p:nvSpPr>
        <p:spPr bwMode="auto">
          <a:xfrm>
            <a:off x="2667000" y="2209800"/>
            <a:ext cx="3059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1990s London Underground</a:t>
            </a:r>
          </a:p>
        </p:txBody>
      </p:sp>
    </p:spTree>
    <p:extLst>
      <p:ext uri="{BB962C8B-B14F-4D97-AF65-F5344CB8AC3E}">
        <p14:creationId xmlns:p14="http://schemas.microsoft.com/office/powerpoint/2010/main" val="2596275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atin typeface="Geneva" charset="0"/>
                <a:ea typeface="ＭＳ Ｐゴシック" charset="0"/>
                <a:cs typeface="ＭＳ Ｐゴシック" charset="0"/>
              </a:rPr>
              <a:t>Create Your Own</a:t>
            </a:r>
          </a:p>
        </p:txBody>
      </p:sp>
      <p:pic>
        <p:nvPicPr>
          <p:cNvPr id="28674" name="Content Placeholder 3" descr="Picture 40.png"/>
          <p:cNvPicPr>
            <a:picLocks noGrp="1" noChangeAspect="1"/>
          </p:cNvPicPr>
          <p:nvPr>
            <p:ph idx="1"/>
          </p:nvPr>
        </p:nvPicPr>
        <p:blipFill>
          <a:blip r:embed="rId2">
            <a:extLst>
              <a:ext uri="{28A0092B-C50C-407E-A947-70E740481C1C}">
                <a14:useLocalDpi xmlns:a14="http://schemas.microsoft.com/office/drawing/2010/main" val="0"/>
              </a:ext>
            </a:extLst>
          </a:blip>
          <a:srcRect l="-18036" r="-18036"/>
          <a:stretch>
            <a:fillRect/>
          </a:stretch>
        </p:blipFill>
        <p:spPr>
          <a:xfrm>
            <a:off x="-802381" y="1300269"/>
            <a:ext cx="10990155" cy="5279137"/>
          </a:xfrm>
        </p:spPr>
      </p:pic>
    </p:spTree>
    <p:extLst>
      <p:ext uri="{BB962C8B-B14F-4D97-AF65-F5344CB8AC3E}">
        <p14:creationId xmlns:p14="http://schemas.microsoft.com/office/powerpoint/2010/main" val="20372253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atin typeface="Geneva" charset="0"/>
                <a:ea typeface="ＭＳ Ｐゴシック" charset="0"/>
                <a:cs typeface="ＭＳ Ｐゴシック" charset="0"/>
              </a:rPr>
              <a:t>Create Your Own</a:t>
            </a:r>
          </a:p>
        </p:txBody>
      </p:sp>
      <p:pic>
        <p:nvPicPr>
          <p:cNvPr id="29698" name="Content Placeholder 3" descr="Picture 41.png"/>
          <p:cNvPicPr>
            <a:picLocks noGrp="1" noChangeAspect="1"/>
          </p:cNvPicPr>
          <p:nvPr>
            <p:ph idx="1"/>
          </p:nvPr>
        </p:nvPicPr>
        <p:blipFill>
          <a:blip r:embed="rId2">
            <a:extLst>
              <a:ext uri="{28A0092B-C50C-407E-A947-70E740481C1C}">
                <a14:useLocalDpi xmlns:a14="http://schemas.microsoft.com/office/drawing/2010/main" val="0"/>
              </a:ext>
            </a:extLst>
          </a:blip>
          <a:srcRect l="-23619" r="-23619"/>
          <a:stretch>
            <a:fillRect/>
          </a:stretch>
        </p:blipFill>
        <p:spPr/>
      </p:pic>
    </p:spTree>
    <p:extLst>
      <p:ext uri="{BB962C8B-B14F-4D97-AF65-F5344CB8AC3E}">
        <p14:creationId xmlns:p14="http://schemas.microsoft.com/office/powerpoint/2010/main" val="34004188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atin typeface="Geneva" charset="0"/>
                <a:ea typeface="ＭＳ Ｐゴシック" charset="0"/>
                <a:cs typeface="ＭＳ Ｐゴシック" charset="0"/>
              </a:rPr>
              <a:t>Create Your Own</a:t>
            </a:r>
          </a:p>
        </p:txBody>
      </p:sp>
      <p:pic>
        <p:nvPicPr>
          <p:cNvPr id="30722" name="Content Placeholder 5" descr="Picture 44.png"/>
          <p:cNvPicPr>
            <a:picLocks noGrp="1" noChangeAspect="1"/>
          </p:cNvPicPr>
          <p:nvPr>
            <p:ph idx="1"/>
          </p:nvPr>
        </p:nvPicPr>
        <p:blipFill>
          <a:blip r:embed="rId3">
            <a:extLst>
              <a:ext uri="{28A0092B-C50C-407E-A947-70E740481C1C}">
                <a14:useLocalDpi xmlns:a14="http://schemas.microsoft.com/office/drawing/2010/main" val="0"/>
              </a:ext>
            </a:extLst>
          </a:blip>
          <a:srcRect l="-18759" r="-18759"/>
          <a:stretch>
            <a:fillRect/>
          </a:stretch>
        </p:blipFill>
        <p:spPr/>
      </p:pic>
    </p:spTree>
    <p:extLst>
      <p:ext uri="{BB962C8B-B14F-4D97-AF65-F5344CB8AC3E}">
        <p14:creationId xmlns:p14="http://schemas.microsoft.com/office/powerpoint/2010/main" val="170972341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Purposes of Information Visualization</a:t>
            </a:r>
          </a:p>
        </p:txBody>
      </p:sp>
      <p:sp>
        <p:nvSpPr>
          <p:cNvPr id="32770" name="Rectangle 3"/>
          <p:cNvSpPr>
            <a:spLocks noGrp="1" noChangeArrowheads="1"/>
          </p:cNvSpPr>
          <p:nvPr>
            <p:ph idx="1"/>
          </p:nvPr>
        </p:nvSpPr>
        <p:spPr/>
        <p:txBody>
          <a:bodyPr/>
          <a:lstStyle/>
          <a:p>
            <a:pPr>
              <a:buFontTx/>
              <a:buNone/>
            </a:pPr>
            <a:r>
              <a:rPr lang="en-US">
                <a:latin typeface="Geneva" charset="0"/>
                <a:ea typeface="ＭＳ Ｐゴシック" charset="0"/>
                <a:cs typeface="ＭＳ Ｐゴシック" charset="0"/>
              </a:rPr>
              <a:t>To help:</a:t>
            </a:r>
          </a:p>
          <a:p>
            <a:pPr>
              <a:buFontTx/>
              <a:buNone/>
            </a:pPr>
            <a:r>
              <a:rPr lang="en-US">
                <a:latin typeface="Geneva" charset="0"/>
                <a:ea typeface="ＭＳ Ｐゴシック" charset="0"/>
                <a:cs typeface="ＭＳ Ｐゴシック" charset="0"/>
              </a:rPr>
              <a:t>		Explore</a:t>
            </a:r>
          </a:p>
          <a:p>
            <a:pPr>
              <a:buFontTx/>
              <a:buNone/>
            </a:pPr>
            <a:r>
              <a:rPr lang="en-US">
                <a:latin typeface="Geneva" charset="0"/>
                <a:ea typeface="ＭＳ Ｐゴシック" charset="0"/>
                <a:cs typeface="ＭＳ Ｐゴシック" charset="0"/>
              </a:rPr>
              <a:t>		Calculate</a:t>
            </a:r>
          </a:p>
          <a:p>
            <a:pPr>
              <a:buFontTx/>
              <a:buNone/>
            </a:pPr>
            <a:r>
              <a:rPr lang="en-US">
                <a:latin typeface="Geneva" charset="0"/>
                <a:ea typeface="ＭＳ Ｐゴシック" charset="0"/>
                <a:cs typeface="ＭＳ Ｐゴシック" charset="0"/>
              </a:rPr>
              <a:t>       Communicate</a:t>
            </a:r>
          </a:p>
          <a:p>
            <a:pPr>
              <a:buFontTx/>
              <a:buNone/>
            </a:pPr>
            <a:r>
              <a:rPr lang="en-US">
                <a:latin typeface="Geneva" charset="0"/>
                <a:ea typeface="ＭＳ Ｐゴシック" charset="0"/>
                <a:cs typeface="ＭＳ Ｐゴシック" charset="0"/>
              </a:rPr>
              <a:t>		Decorate</a:t>
            </a:r>
          </a:p>
        </p:txBody>
      </p:sp>
    </p:spTree>
    <p:extLst>
      <p:ext uri="{BB962C8B-B14F-4D97-AF65-F5344CB8AC3E}">
        <p14:creationId xmlns:p14="http://schemas.microsoft.com/office/powerpoint/2010/main" val="5604408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endParaRPr lang="en-US">
              <a:latin typeface="Geneva" charset="0"/>
              <a:ea typeface="ＭＳ Ｐゴシック" charset="0"/>
              <a:cs typeface="ＭＳ Ｐゴシック" charset="0"/>
            </a:endParaRPr>
          </a:p>
        </p:txBody>
      </p:sp>
      <p:pic>
        <p:nvPicPr>
          <p:cNvPr id="33794" name="Picture 2" descr="Picture 4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5631" y="1531607"/>
            <a:ext cx="6558338" cy="4911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6227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endParaRPr lang="en-US">
              <a:latin typeface="Geneva" charset="0"/>
              <a:ea typeface="ＭＳ Ｐゴシック" charset="0"/>
              <a:cs typeface="ＭＳ Ｐゴシック" charset="0"/>
            </a:endParaRPr>
          </a:p>
        </p:txBody>
      </p:sp>
      <p:pic>
        <p:nvPicPr>
          <p:cNvPr id="35842" name="Picture 2" descr="Picture 4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144000" cy="403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984297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Two Different Primary Goals: Two Different Types of Viz</a:t>
            </a: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21005227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Introduction</a:t>
            </a:r>
          </a:p>
        </p:txBody>
      </p:sp>
      <p:sp>
        <p:nvSpPr>
          <p:cNvPr id="16386" name="Rectangle 3"/>
          <p:cNvSpPr>
            <a:spLocks noGrp="1" noChangeArrowheads="1"/>
          </p:cNvSpPr>
          <p:nvPr>
            <p:ph type="body" idx="1"/>
          </p:nvPr>
        </p:nvSpPr>
        <p:spPr>
          <a:xfrm>
            <a:off x="649288" y="1736725"/>
            <a:ext cx="7772400" cy="4114800"/>
          </a:xfrm>
        </p:spPr>
        <p:txBody>
          <a:bodyPr/>
          <a:lstStyle/>
          <a:p>
            <a:endParaRPr lang="en-US">
              <a:latin typeface="Geneva" charset="0"/>
              <a:ea typeface="ＭＳ Ｐゴシック" charset="0"/>
              <a:cs typeface="ＭＳ Ｐゴシック" charset="0"/>
            </a:endParaRPr>
          </a:p>
          <a:p>
            <a:pPr>
              <a:buFontTx/>
              <a:buNone/>
            </a:pPr>
            <a:r>
              <a:rPr lang="en-US">
                <a:latin typeface="Geneva" charset="0"/>
                <a:ea typeface="ＭＳ Ｐゴシック" charset="0"/>
                <a:cs typeface="ＭＳ Ｐゴシック" charset="0"/>
              </a:rPr>
              <a:t>Goals of Information Visualization</a:t>
            </a:r>
          </a:p>
          <a:p>
            <a:pPr>
              <a:buFontTx/>
              <a:buNone/>
            </a:pPr>
            <a:r>
              <a:rPr lang="en-US">
                <a:latin typeface="Geneva" charset="0"/>
                <a:ea typeface="ＭＳ Ｐゴシック" charset="0"/>
                <a:cs typeface="ＭＳ Ｐゴシック" charset="0"/>
              </a:rPr>
              <a:t>Case Study: The Journey of the TreeMap</a:t>
            </a:r>
          </a:p>
          <a:p>
            <a:pPr>
              <a:buFontTx/>
              <a:buNone/>
            </a:pPr>
            <a:r>
              <a:rPr lang="en-US">
                <a:latin typeface="Geneva" charset="0"/>
                <a:ea typeface="ＭＳ Ｐゴシック" charset="0"/>
                <a:cs typeface="ＭＳ Ｐゴシック" charset="0"/>
              </a:rPr>
              <a:t>Key Design Ideas</a:t>
            </a:r>
          </a:p>
          <a:p>
            <a:pPr>
              <a:buFontTx/>
              <a:buNone/>
            </a:pPr>
            <a:r>
              <a:rPr lang="en-US">
                <a:latin typeface="Geneva" charset="0"/>
                <a:ea typeface="ＭＳ Ｐゴシック" charset="0"/>
                <a:cs typeface="ＭＳ Ｐゴシック" charset="0"/>
              </a:rPr>
              <a:t>Tour of Other Visualizations</a:t>
            </a:r>
          </a:p>
          <a:p>
            <a:endParaRPr lang="en-US">
              <a:latin typeface="Geneva" charset="0"/>
              <a:ea typeface="ＭＳ Ｐゴシック" charset="0"/>
              <a:cs typeface="ＭＳ Ｐゴシック" charset="0"/>
            </a:endParaRPr>
          </a:p>
          <a:p>
            <a:endParaRPr lang="en-US">
              <a:latin typeface="Geneva" charset="0"/>
              <a:ea typeface="ＭＳ Ｐゴシック" charset="0"/>
              <a:cs typeface="ＭＳ Ｐゴシック" charset="0"/>
            </a:endParaRPr>
          </a:p>
          <a:p>
            <a:pPr lvl="1"/>
            <a:endParaRPr lang="en-US">
              <a:latin typeface="Geneva" charset="0"/>
              <a:ea typeface="ＭＳ Ｐゴシック" charset="0"/>
            </a:endParaRPr>
          </a:p>
        </p:txBody>
      </p:sp>
    </p:spTree>
    <p:extLst>
      <p:ext uri="{BB962C8B-B14F-4D97-AF65-F5344CB8AC3E}">
        <p14:creationId xmlns:p14="http://schemas.microsoft.com/office/powerpoint/2010/main" val="19296914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Two Different Primary Goals: Two Different Types of Viz</a:t>
            </a:r>
          </a:p>
        </p:txBody>
      </p:sp>
      <p:sp>
        <p:nvSpPr>
          <p:cNvPr id="37890" name="Rectangle 3"/>
          <p:cNvSpPr>
            <a:spLocks noGrp="1" noChangeArrowheads="1"/>
          </p:cNvSpPr>
          <p:nvPr>
            <p:ph idx="1"/>
          </p:nvPr>
        </p:nvSpPr>
        <p:spPr/>
        <p:txBody>
          <a:bodyPr/>
          <a:lstStyle/>
          <a:p>
            <a:pPr>
              <a:buFontTx/>
              <a:buNone/>
            </a:pPr>
            <a:r>
              <a:rPr lang="en-US">
                <a:latin typeface="Geneva" charset="0"/>
                <a:ea typeface="ＭＳ Ｐゴシック" charset="0"/>
                <a:cs typeface="ＭＳ Ｐゴシック" charset="0"/>
              </a:rPr>
              <a:t>Explore/Calculate</a:t>
            </a:r>
          </a:p>
          <a:p>
            <a:pPr lvl="1"/>
            <a:r>
              <a:rPr lang="en-US">
                <a:latin typeface="Geneva" charset="0"/>
                <a:ea typeface="ＭＳ Ｐゴシック" charset="0"/>
              </a:rPr>
              <a:t>Analyze	 </a:t>
            </a:r>
          </a:p>
          <a:p>
            <a:pPr lvl="1"/>
            <a:r>
              <a:rPr lang="en-US">
                <a:latin typeface="Geneva" charset="0"/>
                <a:ea typeface="ＭＳ Ｐゴシック" charset="0"/>
              </a:rPr>
              <a:t>Reason about Information </a:t>
            </a:r>
          </a:p>
          <a:p>
            <a:pPr>
              <a:buFontTx/>
              <a:buNone/>
            </a:pPr>
            <a:r>
              <a:rPr lang="en-US" b="1">
                <a:solidFill>
                  <a:srgbClr val="0000FF"/>
                </a:solidFill>
                <a:latin typeface="Geneva" charset="0"/>
                <a:ea typeface="ＭＳ Ｐゴシック" charset="0"/>
                <a:cs typeface="ＭＳ Ｐゴシック" charset="0"/>
              </a:rPr>
              <a:t>Communicate</a:t>
            </a:r>
          </a:p>
          <a:p>
            <a:pPr lvl="1"/>
            <a:r>
              <a:rPr lang="en-US" b="1">
                <a:solidFill>
                  <a:srgbClr val="0000FF"/>
                </a:solidFill>
                <a:latin typeface="Geneva" charset="0"/>
                <a:ea typeface="ＭＳ Ｐゴシック" charset="0"/>
              </a:rPr>
              <a:t>Explain </a:t>
            </a:r>
          </a:p>
          <a:p>
            <a:pPr lvl="1"/>
            <a:r>
              <a:rPr lang="en-US" b="1">
                <a:solidFill>
                  <a:srgbClr val="0000FF"/>
                </a:solidFill>
                <a:latin typeface="Geneva" charset="0"/>
                <a:ea typeface="ＭＳ Ｐゴシック" charset="0"/>
              </a:rPr>
              <a:t>Make Decisions</a:t>
            </a:r>
          </a:p>
          <a:p>
            <a:pPr lvl="1"/>
            <a:r>
              <a:rPr lang="en-US" b="1">
                <a:solidFill>
                  <a:srgbClr val="0000FF"/>
                </a:solidFill>
                <a:latin typeface="Geneva" charset="0"/>
                <a:ea typeface="ＭＳ Ｐゴシック" charset="0"/>
              </a:rPr>
              <a:t>Reason about Information </a:t>
            </a:r>
          </a:p>
        </p:txBody>
      </p:sp>
    </p:spTree>
    <p:extLst>
      <p:ext uri="{BB962C8B-B14F-4D97-AF65-F5344CB8AC3E}">
        <p14:creationId xmlns:p14="http://schemas.microsoft.com/office/powerpoint/2010/main" val="57921013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Communication should:</a:t>
            </a:r>
          </a:p>
        </p:txBody>
      </p:sp>
      <p:sp>
        <p:nvSpPr>
          <p:cNvPr id="38914" name="Rectangle 3"/>
          <p:cNvSpPr>
            <a:spLocks noGrp="1" noChangeArrowheads="1"/>
          </p:cNvSpPr>
          <p:nvPr>
            <p:ph idx="1"/>
          </p:nvPr>
        </p:nvSpPr>
        <p:spPr/>
        <p:txBody>
          <a:bodyPr/>
          <a:lstStyle/>
          <a:p>
            <a:pPr>
              <a:buFontTx/>
              <a:buNone/>
            </a:pPr>
            <a:r>
              <a:rPr lang="en-US" sz="2400">
                <a:latin typeface="Geneva" charset="0"/>
                <a:ea typeface="ＭＳ Ｐゴシック" charset="0"/>
                <a:cs typeface="ＭＳ Ｐゴシック" charset="0"/>
              </a:rPr>
              <a:t>Make large datasets coherent</a:t>
            </a:r>
          </a:p>
          <a:p>
            <a:pPr lvl="1"/>
            <a:r>
              <a:rPr lang="en-US" sz="2000">
                <a:latin typeface="Geneva" charset="0"/>
                <a:ea typeface="ＭＳ Ｐゴシック" charset="0"/>
              </a:rPr>
              <a:t>Compact</a:t>
            </a:r>
          </a:p>
          <a:p>
            <a:pPr lvl="1"/>
            <a:r>
              <a:rPr lang="en-US" sz="2000">
                <a:latin typeface="Geneva" charset="0"/>
                <a:ea typeface="ＭＳ Ｐゴシック" charset="0"/>
              </a:rPr>
              <a:t>Multivariate</a:t>
            </a:r>
          </a:p>
          <a:p>
            <a:pPr>
              <a:buFontTx/>
              <a:buNone/>
            </a:pPr>
            <a:r>
              <a:rPr lang="en-US" sz="2400">
                <a:latin typeface="Geneva" charset="0"/>
                <a:ea typeface="ＭＳ Ｐゴシック" charset="0"/>
                <a:cs typeface="ＭＳ Ｐゴシック" charset="0"/>
              </a:rPr>
              <a:t>Present information from various viewpoints </a:t>
            </a:r>
          </a:p>
          <a:p>
            <a:pPr>
              <a:buFontTx/>
              <a:buNone/>
            </a:pPr>
            <a:r>
              <a:rPr lang="en-US" sz="2400">
                <a:latin typeface="Geneva" charset="0"/>
                <a:ea typeface="ＭＳ Ｐゴシック" charset="0"/>
                <a:cs typeface="ＭＳ Ｐゴシック" charset="0"/>
              </a:rPr>
              <a:t>Support visual comparisons [Tufte]</a:t>
            </a:r>
          </a:p>
          <a:p>
            <a:pPr>
              <a:buFontTx/>
              <a:buNone/>
            </a:pPr>
            <a:r>
              <a:rPr lang="en-US" sz="2400">
                <a:latin typeface="Geneva" charset="0"/>
                <a:ea typeface="ＭＳ Ｐゴシック" charset="0"/>
                <a:cs typeface="ＭＳ Ｐゴシック" charset="0"/>
              </a:rPr>
              <a:t>Tell stories about the data (</a:t>
            </a:r>
            <a:r>
              <a:rPr lang="en-US" sz="2000">
                <a:latin typeface="Geneva" charset="0"/>
                <a:ea typeface="ＭＳ Ｐゴシック" charset="0"/>
                <a:cs typeface="ＭＳ Ｐゴシック" charset="0"/>
              </a:rPr>
              <a:t>causality &amp; structure...)</a:t>
            </a:r>
          </a:p>
          <a:p>
            <a:pPr>
              <a:buFontTx/>
              <a:buNone/>
            </a:pPr>
            <a:r>
              <a:rPr lang="en-US" sz="2400">
                <a:latin typeface="Geneva" charset="0"/>
                <a:ea typeface="ＭＳ Ｐゴシック" charset="0"/>
                <a:cs typeface="ＭＳ Ｐゴシック" charset="0"/>
              </a:rPr>
              <a:t>Have visual integration (images, words, etc.)</a:t>
            </a:r>
          </a:p>
          <a:p>
            <a:pPr>
              <a:buFontTx/>
              <a:buNone/>
            </a:pPr>
            <a:r>
              <a:rPr lang="en-US" sz="2400">
                <a:latin typeface="Geneva" charset="0"/>
                <a:ea typeface="ＭＳ Ｐゴシック" charset="0"/>
                <a:cs typeface="ＭＳ Ｐゴシック" charset="0"/>
              </a:rPr>
              <a:t>Document for credibility</a:t>
            </a:r>
          </a:p>
          <a:p>
            <a:pPr>
              <a:buFontTx/>
              <a:buNone/>
            </a:pPr>
            <a:endParaRPr lang="en-US" sz="2400">
              <a:latin typeface="Geneva" charset="0"/>
              <a:ea typeface="ＭＳ Ｐゴシック" charset="0"/>
              <a:cs typeface="ＭＳ Ｐゴシック" charset="0"/>
            </a:endParaRPr>
          </a:p>
          <a:p>
            <a:pPr lvl="1"/>
            <a:endParaRPr lang="en-US" sz="2000">
              <a:latin typeface="Geneva" charset="0"/>
              <a:ea typeface="ＭＳ Ｐゴシック" charset="0"/>
            </a:endParaRPr>
          </a:p>
          <a:p>
            <a:endParaRPr lang="en-US" sz="2400">
              <a:latin typeface="Geneva" charset="0"/>
              <a:ea typeface="ＭＳ Ｐゴシック" charset="0"/>
              <a:cs typeface="ＭＳ Ｐゴシック" charset="0"/>
            </a:endParaRPr>
          </a:p>
          <a:p>
            <a:endParaRPr lang="en-US" sz="2400">
              <a:latin typeface="Geneva" charset="0"/>
              <a:ea typeface="ＭＳ Ｐゴシック" charset="0"/>
              <a:cs typeface="ＭＳ Ｐゴシック" charset="0"/>
            </a:endParaRPr>
          </a:p>
          <a:p>
            <a:endParaRPr lang="en-US" sz="2400">
              <a:latin typeface="Geneva" charset="0"/>
              <a:ea typeface="ＭＳ Ｐゴシック" charset="0"/>
              <a:cs typeface="ＭＳ Ｐゴシック" charset="0"/>
            </a:endParaRPr>
          </a:p>
        </p:txBody>
      </p:sp>
    </p:spTree>
    <p:extLst>
      <p:ext uri="{BB962C8B-B14F-4D97-AF65-F5344CB8AC3E}">
        <p14:creationId xmlns:p14="http://schemas.microsoft.com/office/powerpoint/2010/main" val="263865719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atin typeface="Geneva" charset="0"/>
                <a:ea typeface="ＭＳ Ｐゴシック" charset="0"/>
                <a:cs typeface="ＭＳ Ｐゴシック" charset="0"/>
              </a:rPr>
              <a:t>… But Remember:</a:t>
            </a:r>
          </a:p>
        </p:txBody>
      </p:sp>
      <p:sp>
        <p:nvSpPr>
          <p:cNvPr id="39938" name="Content Placeholder 2"/>
          <p:cNvSpPr>
            <a:spLocks noGrp="1"/>
          </p:cNvSpPr>
          <p:nvPr>
            <p:ph idx="1"/>
          </p:nvPr>
        </p:nvSpPr>
        <p:spPr/>
        <p:txBody>
          <a:bodyPr/>
          <a:lstStyle/>
          <a:p>
            <a:pPr>
              <a:buFontTx/>
              <a:buNone/>
            </a:pPr>
            <a:r>
              <a:rPr lang="ja-JP" altLang="en-US" sz="2800">
                <a:latin typeface="Geneva" charset="0"/>
                <a:ea typeface="ＭＳ Ｐゴシック" charset="0"/>
                <a:cs typeface="ＭＳ Ｐゴシック" charset="0"/>
              </a:rPr>
              <a:t>“</a:t>
            </a:r>
            <a:r>
              <a:rPr lang="en-US" altLang="ja-JP" sz="2800">
                <a:latin typeface="Geneva" charset="0"/>
                <a:ea typeface="ＭＳ Ｐゴシック" charset="0"/>
                <a:cs typeface="ＭＳ Ｐゴシック" charset="0"/>
              </a:rPr>
              <a:t>analytical presentations ultimately stand or fail depending on the quality, relevance, and integrity of their content</a:t>
            </a:r>
            <a:r>
              <a:rPr lang="ja-JP" altLang="en-US" sz="2800">
                <a:latin typeface="Geneva" charset="0"/>
                <a:ea typeface="ＭＳ Ｐゴシック" charset="0"/>
                <a:cs typeface="ＭＳ Ｐゴシック" charset="0"/>
              </a:rPr>
              <a:t>”</a:t>
            </a:r>
            <a:r>
              <a:rPr lang="en-US" altLang="ja-JP" sz="2800">
                <a:latin typeface="Geneva" charset="0"/>
                <a:ea typeface="ＭＳ Ｐゴシック" charset="0"/>
                <a:cs typeface="ＭＳ Ｐゴシック" charset="0"/>
              </a:rPr>
              <a:t> </a:t>
            </a:r>
            <a:r>
              <a:rPr lang="en-US" altLang="ja-JP" sz="2000">
                <a:latin typeface="Geneva" charset="0"/>
                <a:ea typeface="ＭＳ Ｐゴシック" charset="0"/>
                <a:cs typeface="ＭＳ Ｐゴシック" charset="0"/>
              </a:rPr>
              <a:t> [Tufte, Beautiful Evidence, p. 136]</a:t>
            </a:r>
            <a:endParaRPr lang="en-US" sz="2800">
              <a:latin typeface="Geneva" charset="0"/>
              <a:ea typeface="ＭＳ Ｐゴシック" charset="0"/>
              <a:cs typeface="ＭＳ Ｐゴシック" charset="0"/>
            </a:endParaRPr>
          </a:p>
        </p:txBody>
      </p:sp>
    </p:spTree>
    <p:extLst>
      <p:ext uri="{BB962C8B-B14F-4D97-AF65-F5344CB8AC3E}">
        <p14:creationId xmlns:p14="http://schemas.microsoft.com/office/powerpoint/2010/main" val="40307982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Content Placeholder 5"/>
          <p:cNvSpPr>
            <a:spLocks noGrp="1"/>
          </p:cNvSpPr>
          <p:nvPr>
            <p:ph sz="half" idx="2"/>
          </p:nvPr>
        </p:nvSpPr>
        <p:spPr/>
        <p:txBody>
          <a:bodyPr/>
          <a:lstStyle/>
          <a:p>
            <a:pPr>
              <a:buFontTx/>
              <a:buNone/>
            </a:pPr>
            <a:r>
              <a:rPr lang="en-US" sz="2400">
                <a:latin typeface="Geneva" charset="0"/>
                <a:ea typeface="ＭＳ Ｐゴシック" charset="0"/>
                <a:cs typeface="ＭＳ Ｐゴシック" charset="0"/>
              </a:rPr>
              <a:t>Key graphical elements </a:t>
            </a:r>
          </a:p>
          <a:p>
            <a:pPr lvl="1"/>
            <a:r>
              <a:rPr lang="en-US" sz="2000">
                <a:latin typeface="Geneva" charset="0"/>
                <a:ea typeface="ＭＳ Ｐゴシック" charset="0"/>
              </a:rPr>
              <a:t>Length </a:t>
            </a:r>
          </a:p>
          <a:p>
            <a:pPr lvl="1"/>
            <a:r>
              <a:rPr lang="en-US" sz="2000">
                <a:latin typeface="Geneva" charset="0"/>
                <a:ea typeface="ＭＳ Ｐゴシック" charset="0"/>
              </a:rPr>
              <a:t>Shape </a:t>
            </a:r>
          </a:p>
          <a:p>
            <a:pPr lvl="1"/>
            <a:r>
              <a:rPr lang="en-US" sz="2000">
                <a:latin typeface="Geneva" charset="0"/>
                <a:ea typeface="ＭＳ Ｐゴシック" charset="0"/>
              </a:rPr>
              <a:t>Orientation </a:t>
            </a:r>
          </a:p>
          <a:p>
            <a:pPr lvl="1"/>
            <a:r>
              <a:rPr lang="en-US" sz="2000">
                <a:latin typeface="Geneva" charset="0"/>
                <a:ea typeface="ＭＳ Ｐゴシック" charset="0"/>
              </a:rPr>
              <a:t>Texture </a:t>
            </a:r>
          </a:p>
          <a:p>
            <a:pPr lvl="1"/>
            <a:r>
              <a:rPr lang="en-US" sz="2000">
                <a:latin typeface="Geneva" charset="0"/>
                <a:ea typeface="ＭＳ Ｐゴシック" charset="0"/>
              </a:rPr>
              <a:t>Animation shows changes across time </a:t>
            </a:r>
          </a:p>
          <a:p>
            <a:pPr lvl="1"/>
            <a:r>
              <a:rPr lang="en-US" sz="2000">
                <a:latin typeface="Geneva" charset="0"/>
                <a:ea typeface="ＭＳ Ｐゴシック" charset="0"/>
              </a:rPr>
              <a:t>Color helps make distinctions</a:t>
            </a:r>
          </a:p>
          <a:p>
            <a:pPr lvl="1"/>
            <a:r>
              <a:rPr lang="en-US" sz="2000">
                <a:latin typeface="Geneva" charset="0"/>
                <a:ea typeface="ＭＳ Ｐゴシック" charset="0"/>
              </a:rPr>
              <a:t>Aesthetics make the process appealing</a:t>
            </a:r>
          </a:p>
          <a:p>
            <a:pPr>
              <a:buFontTx/>
              <a:buNone/>
            </a:pPr>
            <a:endParaRPr lang="en-US" sz="2400">
              <a:latin typeface="Geneva" charset="0"/>
              <a:ea typeface="ＭＳ Ｐゴシック" charset="0"/>
              <a:cs typeface="ＭＳ Ｐゴシック" charset="0"/>
            </a:endParaRPr>
          </a:p>
        </p:txBody>
      </p:sp>
      <p:sp>
        <p:nvSpPr>
          <p:cNvPr id="4096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Taking The Viewer Into Account</a:t>
            </a:r>
          </a:p>
        </p:txBody>
      </p:sp>
      <p:sp>
        <p:nvSpPr>
          <p:cNvPr id="228355" name="Rectangle 3"/>
          <p:cNvSpPr>
            <a:spLocks noGrp="1" noChangeArrowheads="1"/>
          </p:cNvSpPr>
          <p:nvPr>
            <p:ph sz="half" idx="1"/>
          </p:nvPr>
        </p:nvSpPr>
        <p:spPr/>
        <p:txBody>
          <a:bodyPr/>
          <a:lstStyle/>
          <a:p>
            <a:pPr>
              <a:buFontTx/>
              <a:buNone/>
            </a:pPr>
            <a:r>
              <a:rPr lang="en-US" sz="2400">
                <a:latin typeface="Geneva" charset="0"/>
                <a:ea typeface="ＭＳ Ｐゴシック" charset="0"/>
                <a:cs typeface="ＭＳ Ｐゴシック" charset="0"/>
              </a:rPr>
              <a:t>Use the eye for pattern recognition: </a:t>
            </a:r>
            <a:br>
              <a:rPr lang="en-US" sz="2400">
                <a:latin typeface="Geneva" charset="0"/>
                <a:ea typeface="ＭＳ Ｐゴシック" charset="0"/>
                <a:cs typeface="ＭＳ Ｐゴシック" charset="0"/>
              </a:rPr>
            </a:br>
            <a:r>
              <a:rPr lang="en-US" sz="2400">
                <a:latin typeface="Geneva" charset="0"/>
                <a:ea typeface="ＭＳ Ｐゴシック" charset="0"/>
                <a:cs typeface="ＭＳ Ｐゴシック" charset="0"/>
              </a:rPr>
              <a:t>people are good at</a:t>
            </a:r>
          </a:p>
          <a:p>
            <a:pPr lvl="1"/>
            <a:r>
              <a:rPr lang="en-US" sz="2000">
                <a:latin typeface="Geneva" charset="0"/>
                <a:ea typeface="ＭＳ Ｐゴシック" charset="0"/>
              </a:rPr>
              <a:t>Scanning </a:t>
            </a:r>
          </a:p>
          <a:p>
            <a:pPr lvl="1"/>
            <a:r>
              <a:rPr lang="en-US" sz="2000">
                <a:latin typeface="Geneva" charset="0"/>
                <a:ea typeface="ＭＳ Ｐゴシック" charset="0"/>
              </a:rPr>
              <a:t>Recognizing </a:t>
            </a:r>
          </a:p>
          <a:p>
            <a:pPr lvl="1"/>
            <a:r>
              <a:rPr lang="en-US" sz="2000">
                <a:latin typeface="Geneva" charset="0"/>
                <a:ea typeface="ＭＳ Ｐゴシック" charset="0"/>
              </a:rPr>
              <a:t>Remembering images</a:t>
            </a:r>
          </a:p>
          <a:p>
            <a:pPr>
              <a:buFontTx/>
              <a:buNone/>
            </a:pPr>
            <a:r>
              <a:rPr lang="en-US" sz="2400">
                <a:latin typeface="Geneva" charset="0"/>
                <a:ea typeface="ＭＳ Ｐゴシック" charset="0"/>
                <a:cs typeface="ＭＳ Ｐゴシック" charset="0"/>
              </a:rPr>
              <a:t>What they do depends on their </a:t>
            </a:r>
            <a:r>
              <a:rPr lang="ja-JP" altLang="en-US" sz="2400">
                <a:latin typeface="Geneva" charset="0"/>
                <a:ea typeface="ＭＳ Ｐゴシック" charset="0"/>
                <a:cs typeface="ＭＳ Ｐゴシック" charset="0"/>
              </a:rPr>
              <a:t>“</a:t>
            </a:r>
            <a:r>
              <a:rPr lang="en-US" altLang="ja-JP" sz="2400">
                <a:latin typeface="Geneva" charset="0"/>
                <a:ea typeface="ＭＳ Ｐゴシック" charset="0"/>
                <a:cs typeface="ＭＳ Ｐゴシック" charset="0"/>
              </a:rPr>
              <a:t>visual query</a:t>
            </a:r>
            <a:r>
              <a:rPr lang="ja-JP" altLang="en-US" sz="2400">
                <a:latin typeface="Geneva" charset="0"/>
                <a:ea typeface="ＭＳ Ｐゴシック" charset="0"/>
                <a:cs typeface="ＭＳ Ｐゴシック" charset="0"/>
              </a:rPr>
              <a:t>”</a:t>
            </a:r>
            <a:endParaRPr lang="en-US" altLang="ja-JP" sz="2400">
              <a:latin typeface="Geneva" charset="0"/>
              <a:ea typeface="ＭＳ Ｐゴシック" charset="0"/>
              <a:cs typeface="ＭＳ Ｐゴシック" charset="0"/>
            </a:endParaRPr>
          </a:p>
          <a:p>
            <a:pPr>
              <a:buFontTx/>
              <a:buNone/>
            </a:pPr>
            <a:r>
              <a:rPr lang="en-US" sz="2400">
                <a:latin typeface="Geneva" charset="0"/>
                <a:ea typeface="ＭＳ Ｐゴシック" charset="0"/>
                <a:cs typeface="ＭＳ Ｐゴシック" charset="0"/>
              </a:rPr>
              <a:t>Tends to be </a:t>
            </a:r>
            <a:r>
              <a:rPr lang="ja-JP" altLang="en-US" sz="2400">
                <a:latin typeface="Geneva" charset="0"/>
                <a:ea typeface="ＭＳ Ｐゴシック" charset="0"/>
                <a:cs typeface="ＭＳ Ｐゴシック" charset="0"/>
              </a:rPr>
              <a:t>“</a:t>
            </a:r>
            <a:r>
              <a:rPr lang="en-US" altLang="ja-JP" sz="2400">
                <a:latin typeface="Geneva" charset="0"/>
                <a:ea typeface="ＭＳ Ｐゴシック" charset="0"/>
                <a:cs typeface="ＭＳ Ｐゴシック" charset="0"/>
              </a:rPr>
              <a:t>just in time</a:t>
            </a:r>
            <a:r>
              <a:rPr lang="ja-JP" altLang="en-US" sz="2400">
                <a:latin typeface="Geneva" charset="0"/>
                <a:ea typeface="ＭＳ Ｐゴシック" charset="0"/>
                <a:cs typeface="ＭＳ Ｐゴシック" charset="0"/>
              </a:rPr>
              <a:t>”</a:t>
            </a:r>
            <a:r>
              <a:rPr lang="en-US" altLang="ja-JP" sz="2400">
                <a:latin typeface="Geneva" charset="0"/>
                <a:ea typeface="ＭＳ Ｐゴシック" charset="0"/>
                <a:cs typeface="ＭＳ Ｐゴシック" charset="0"/>
              </a:rPr>
              <a:t> </a:t>
            </a:r>
            <a:endParaRPr lang="en-US" sz="2400">
              <a:latin typeface="Geneva" charset="0"/>
              <a:ea typeface="ＭＳ Ｐゴシック" charset="0"/>
              <a:cs typeface="ＭＳ Ｐゴシック" charset="0"/>
            </a:endParaRPr>
          </a:p>
        </p:txBody>
      </p:sp>
    </p:spTree>
    <p:extLst>
      <p:ext uri="{BB962C8B-B14F-4D97-AF65-F5344CB8AC3E}">
        <p14:creationId xmlns:p14="http://schemas.microsoft.com/office/powerpoint/2010/main" val="27017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8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0" end="0"/>
                                            </p:txEl>
                                          </p:spTgt>
                                        </p:tgtEl>
                                        <p:attrNameLst>
                                          <p:attrName>ppt_c</p:attrName>
                                        </p:attrNameLst>
                                      </p:cBhvr>
                                      <p:to>
                                        <a:srgbClr val="FFCCFF"/>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8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1" end="1"/>
                                            </p:txEl>
                                          </p:spTgt>
                                        </p:tgtEl>
                                        <p:attrNameLst>
                                          <p:attrName>ppt_c</p:attrName>
                                        </p:attrNameLst>
                                      </p:cBhvr>
                                      <p:to>
                                        <a:srgbClr val="FFCCFF"/>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8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2" end="2"/>
                                            </p:txEl>
                                          </p:spTgt>
                                        </p:tgtEl>
                                        <p:attrNameLst>
                                          <p:attrName>ppt_c</p:attrName>
                                        </p:attrNameLst>
                                      </p:cBhvr>
                                      <p:to>
                                        <a:srgbClr val="FFCCFF"/>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8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3" end="3"/>
                                            </p:txEl>
                                          </p:spTgt>
                                        </p:tgtEl>
                                        <p:attrNameLst>
                                          <p:attrName>ppt_c</p:attrName>
                                        </p:attrNameLst>
                                      </p:cBhvr>
                                      <p:to>
                                        <a:srgbClr val="FFCCFF"/>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835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4" end="4"/>
                                            </p:txEl>
                                          </p:spTgt>
                                        </p:tgtEl>
                                        <p:attrNameLst>
                                          <p:attrName>ppt_c</p:attrName>
                                        </p:attrNameLst>
                                      </p:cBhvr>
                                      <p:to>
                                        <a:srgbClr val="FFCCFF"/>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835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28355">
                                            <p:txEl>
                                              <p:pRg st="5" end="5"/>
                                            </p:txEl>
                                          </p:spTgt>
                                        </p:tgtEl>
                                        <p:attrNameLst>
                                          <p:attrName>ppt_c</p:attrName>
                                        </p:attrNameLst>
                                      </p:cBhvr>
                                      <p:to>
                                        <a:srgbClr val="FFCC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bldLvl="2"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p:txBody>
          <a:bodyPr/>
          <a:lstStyle/>
          <a:p>
            <a:r>
              <a:rPr lang="en-US">
                <a:latin typeface="Geneva" charset="0"/>
                <a:ea typeface="ＭＳ Ｐゴシック" charset="0"/>
                <a:cs typeface="ＭＳ Ｐゴシック" charset="0"/>
              </a:rPr>
              <a:t>Design Process</a:t>
            </a:r>
          </a:p>
        </p:txBody>
      </p:sp>
      <p:sp>
        <p:nvSpPr>
          <p:cNvPr id="41986" name="Content Placeholder 5"/>
          <p:cNvSpPr>
            <a:spLocks noGrp="1"/>
          </p:cNvSpPr>
          <p:nvPr>
            <p:ph idx="1"/>
          </p:nvPr>
        </p:nvSpPr>
        <p:spPr/>
        <p:txBody>
          <a:bodyPr/>
          <a:lstStyle/>
          <a:p>
            <a:pPr>
              <a:buFontTx/>
              <a:buNone/>
            </a:pPr>
            <a:r>
              <a:rPr lang="en-US" sz="2800">
                <a:latin typeface="Geneva" charset="0"/>
                <a:ea typeface="ＭＳ Ｐゴシック" charset="0"/>
                <a:cs typeface="ＭＳ Ｐゴシック" charset="0"/>
              </a:rPr>
              <a:t>Define the visual query[ies] you wish to support</a:t>
            </a:r>
          </a:p>
          <a:p>
            <a:pPr>
              <a:buFontTx/>
              <a:buNone/>
            </a:pPr>
            <a:r>
              <a:rPr lang="ja-JP" altLang="en-US" sz="2800">
                <a:latin typeface="Geneva" charset="0"/>
                <a:ea typeface="ＭＳ Ｐゴシック" charset="0"/>
                <a:cs typeface="ＭＳ Ｐゴシック" charset="0"/>
              </a:rPr>
              <a:t>“</a:t>
            </a:r>
            <a:r>
              <a:rPr lang="en-US" altLang="ja-JP" sz="2800">
                <a:latin typeface="Geneva" charset="0"/>
                <a:ea typeface="ＭＳ Ｐゴシック" charset="0"/>
                <a:cs typeface="ＭＳ Ｐゴシック" charset="0"/>
              </a:rPr>
              <a:t>The special skill of designers … [is] the talent to analyze a design in terms of its ability to support the visual queries of others…</a:t>
            </a:r>
            <a:r>
              <a:rPr lang="ja-JP" altLang="en-US" sz="2800">
                <a:latin typeface="Geneva" charset="0"/>
                <a:ea typeface="ＭＳ Ｐゴシック" charset="0"/>
                <a:cs typeface="ＭＳ Ｐゴシック" charset="0"/>
              </a:rPr>
              <a:t>”</a:t>
            </a:r>
            <a:endParaRPr lang="en-US" altLang="ja-JP" sz="2800">
              <a:latin typeface="Geneva" charset="0"/>
              <a:ea typeface="ＭＳ Ｐゴシック" charset="0"/>
              <a:cs typeface="ＭＳ Ｐゴシック" charset="0"/>
            </a:endParaRPr>
          </a:p>
          <a:p>
            <a:pPr lvl="1"/>
            <a:r>
              <a:rPr lang="en-US" sz="2400">
                <a:latin typeface="Geneva" charset="0"/>
                <a:ea typeface="ＭＳ Ｐゴシック" charset="0"/>
              </a:rPr>
              <a:t>Patterns </a:t>
            </a:r>
            <a:r>
              <a:rPr lang="en-US" sz="2400">
                <a:latin typeface="Geneva" charset="0"/>
                <a:ea typeface="ＭＳ Ｐゴシック" charset="0"/>
                <a:sym typeface="Wingdings" charset="0"/>
              </a:rPr>
              <a:t> visual system </a:t>
            </a:r>
          </a:p>
          <a:p>
            <a:pPr lvl="1"/>
            <a:r>
              <a:rPr lang="en-US" sz="2400">
                <a:latin typeface="Geneva" charset="0"/>
                <a:ea typeface="ＭＳ Ｐゴシック" charset="0"/>
                <a:sym typeface="Wingdings" charset="0"/>
              </a:rPr>
              <a:t>Cognitive process prediction</a:t>
            </a:r>
          </a:p>
          <a:p>
            <a:pPr lvl="1"/>
            <a:r>
              <a:rPr lang="en-US" sz="2400">
                <a:latin typeface="Geneva" charset="0"/>
                <a:ea typeface="ＭＳ Ｐゴシック" charset="0"/>
                <a:sym typeface="Wingdings" charset="0"/>
              </a:rPr>
              <a:t>A continual fresh eye </a:t>
            </a:r>
          </a:p>
        </p:txBody>
      </p:sp>
    </p:spTree>
    <p:extLst>
      <p:ext uri="{BB962C8B-B14F-4D97-AF65-F5344CB8AC3E}">
        <p14:creationId xmlns:p14="http://schemas.microsoft.com/office/powerpoint/2010/main" val="3557253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sz="2800">
                <a:latin typeface="Geneva" charset="0"/>
                <a:ea typeface="ＭＳ Ｐゴシック" charset="0"/>
                <a:cs typeface="ＭＳ Ｐゴシック" charset="0"/>
              </a:rPr>
              <a:t>Key Questions to Ask about a Viz</a:t>
            </a:r>
          </a:p>
        </p:txBody>
      </p:sp>
      <p:sp>
        <p:nvSpPr>
          <p:cNvPr id="251907" name="Rectangle 3"/>
          <p:cNvSpPr>
            <a:spLocks noGrp="1" noChangeArrowheads="1"/>
          </p:cNvSpPr>
          <p:nvPr>
            <p:ph idx="1"/>
          </p:nvPr>
        </p:nvSpPr>
        <p:spPr/>
        <p:txBody>
          <a:bodyPr/>
          <a:lstStyle/>
          <a:p>
            <a:pPr marL="609600" indent="-609600">
              <a:buFont typeface="Wingdings" charset="0"/>
              <a:buAutoNum type="arabicPeriod"/>
            </a:pPr>
            <a:r>
              <a:rPr lang="en-US" sz="2800">
                <a:latin typeface="Geneva" charset="0"/>
                <a:ea typeface="ＭＳ Ｐゴシック" charset="0"/>
                <a:cs typeface="ＭＳ Ｐゴシック" charset="0"/>
              </a:rPr>
              <a:t>What does it teach/show/elucidate?</a:t>
            </a:r>
          </a:p>
          <a:p>
            <a:pPr marL="609600" indent="-609600">
              <a:buFont typeface="Wingdings" charset="0"/>
              <a:buAutoNum type="arabicPeriod"/>
            </a:pPr>
            <a:r>
              <a:rPr lang="en-US" sz="2800">
                <a:latin typeface="Geneva" charset="0"/>
                <a:ea typeface="ＭＳ Ｐゴシック" charset="0"/>
                <a:cs typeface="ＭＳ Ｐゴシック" charset="0"/>
              </a:rPr>
              <a:t>What are some compelling, </a:t>
            </a:r>
            <a:r>
              <a:rPr lang="en-US" sz="2800" i="1" u="sng">
                <a:latin typeface="Geneva" charset="0"/>
                <a:ea typeface="ＭＳ Ｐゴシック" charset="0"/>
                <a:cs typeface="ＭＳ Ｐゴシック" charset="0"/>
              </a:rPr>
              <a:t>useful</a:t>
            </a:r>
            <a:r>
              <a:rPr lang="en-US" sz="2800">
                <a:latin typeface="Geneva" charset="0"/>
                <a:ea typeface="ＭＳ Ｐゴシック" charset="0"/>
                <a:cs typeface="ＭＳ Ｐゴシック" charset="0"/>
              </a:rPr>
              <a:t> examples?  [COPY COPY COPY!]</a:t>
            </a:r>
          </a:p>
          <a:p>
            <a:pPr marL="609600" indent="-609600">
              <a:buFont typeface="Wingdings" charset="0"/>
              <a:buAutoNum type="arabicPeriod"/>
            </a:pPr>
            <a:r>
              <a:rPr lang="en-US" sz="2800">
                <a:latin typeface="Geneva" charset="0"/>
                <a:ea typeface="ＭＳ Ｐゴシック" charset="0"/>
                <a:cs typeface="ＭＳ Ｐゴシック" charset="0"/>
              </a:rPr>
              <a:t>Could it have been done more simply?</a:t>
            </a:r>
          </a:p>
          <a:p>
            <a:pPr marL="609600" indent="-609600">
              <a:buFont typeface="Wingdings" charset="0"/>
              <a:buAutoNum type="arabicPeriod"/>
            </a:pPr>
            <a:r>
              <a:rPr lang="en-US" sz="2800">
                <a:latin typeface="Geneva" charset="0"/>
                <a:ea typeface="ＭＳ Ｐゴシック" charset="0"/>
                <a:cs typeface="ＭＳ Ｐゴシック" charset="0"/>
              </a:rPr>
              <a:t>Have there been usability studies done?  What do they show?</a:t>
            </a:r>
          </a:p>
          <a:p>
            <a:pPr marL="609600" indent="-609600"/>
            <a:endParaRPr lang="en-US" sz="2800">
              <a:latin typeface="Geneva" charset="0"/>
              <a:ea typeface="ＭＳ Ｐゴシック" charset="0"/>
              <a:cs typeface="ＭＳ Ｐゴシック" charset="0"/>
            </a:endParaRPr>
          </a:p>
        </p:txBody>
      </p:sp>
    </p:spTree>
    <p:extLst>
      <p:ext uri="{BB962C8B-B14F-4D97-AF65-F5344CB8AC3E}">
        <p14:creationId xmlns:p14="http://schemas.microsoft.com/office/powerpoint/2010/main" val="1255662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Holistic Design Goals for Information Visualization</a:t>
            </a:r>
          </a:p>
        </p:txBody>
      </p:sp>
      <p:sp>
        <p:nvSpPr>
          <p:cNvPr id="44034" name="Rectangle 3"/>
          <p:cNvSpPr>
            <a:spLocks noGrp="1" noChangeArrowheads="1"/>
          </p:cNvSpPr>
          <p:nvPr>
            <p:ph idx="1"/>
          </p:nvPr>
        </p:nvSpPr>
        <p:spPr/>
        <p:txBody>
          <a:bodyPr/>
          <a:lstStyle/>
          <a:p>
            <a:pPr>
              <a:buFontTx/>
              <a:buNone/>
            </a:pPr>
            <a:endParaRPr lang="en-US">
              <a:latin typeface="Geneva" charset="0"/>
              <a:ea typeface="ＭＳ Ｐゴシック" charset="0"/>
              <a:cs typeface="ＭＳ Ｐゴシック" charset="0"/>
            </a:endParaRPr>
          </a:p>
          <a:p>
            <a:pPr>
              <a:buFontTx/>
              <a:buNone/>
            </a:pPr>
            <a:r>
              <a:rPr lang="en-US" sz="2800">
                <a:latin typeface="Geneva" charset="0"/>
                <a:ea typeface="ＭＳ Ｐゴシック" charset="0"/>
                <a:cs typeface="ＭＳ Ｐゴシック" charset="0"/>
              </a:rPr>
              <a:t>Tailor to the application and the domain</a:t>
            </a:r>
          </a:p>
          <a:p>
            <a:pPr>
              <a:buFontTx/>
              <a:buNone/>
            </a:pPr>
            <a:r>
              <a:rPr lang="en-US" sz="2800">
                <a:latin typeface="Geneva" charset="0"/>
                <a:ea typeface="ＭＳ Ｐゴシック" charset="0"/>
                <a:cs typeface="ＭＳ Ｐゴシック" charset="0"/>
              </a:rPr>
              <a:t>Create highly interactive and integrated systems</a:t>
            </a:r>
          </a:p>
          <a:p>
            <a:pPr>
              <a:buFontTx/>
              <a:buNone/>
            </a:pPr>
            <a:r>
              <a:rPr lang="en-US" sz="2800">
                <a:latin typeface="Geneva" charset="0"/>
                <a:ea typeface="ＭＳ Ｐゴシック" charset="0"/>
                <a:cs typeface="ＭＳ Ｐゴシック" charset="0"/>
              </a:rPr>
              <a:t>Embed the visualization within a larger application</a:t>
            </a:r>
          </a:p>
          <a:p>
            <a:pPr>
              <a:buFontTx/>
              <a:buNone/>
            </a:pPr>
            <a:r>
              <a:rPr lang="en-US" sz="2800">
                <a:latin typeface="Geneva" charset="0"/>
                <a:ea typeface="ＭＳ Ｐゴシック" charset="0"/>
                <a:cs typeface="ＭＳ Ｐゴシック" charset="0"/>
              </a:rPr>
              <a:t>Provide alternative views</a:t>
            </a:r>
          </a:p>
          <a:p>
            <a:pPr lvl="1">
              <a:buFont typeface="Wingdings" charset="0"/>
              <a:buNone/>
            </a:pPr>
            <a:endParaRPr lang="en-US">
              <a:latin typeface="Geneva" charset="0"/>
              <a:ea typeface="ＭＳ Ｐゴシック" charset="0"/>
            </a:endParaRPr>
          </a:p>
          <a:p>
            <a:pPr lvl="1">
              <a:buFont typeface="Wingdings" charset="0"/>
              <a:buNone/>
            </a:pPr>
            <a:endParaRPr lang="en-US">
              <a:latin typeface="Geneva" charset="0"/>
              <a:ea typeface="ＭＳ Ｐゴシック" charset="0"/>
            </a:endParaRPr>
          </a:p>
          <a:p>
            <a:pPr lvl="2">
              <a:buFont typeface="Times" charset="0"/>
              <a:buNone/>
            </a:pPr>
            <a:endParaRPr lang="en-US">
              <a:latin typeface="Geneva" charset="0"/>
              <a:ea typeface="ＭＳ Ｐゴシック" charset="0"/>
            </a:endParaRPr>
          </a:p>
        </p:txBody>
      </p:sp>
    </p:spTree>
    <p:extLst>
      <p:ext uri="{BB962C8B-B14F-4D97-AF65-F5344CB8AC3E}">
        <p14:creationId xmlns:p14="http://schemas.microsoft.com/office/powerpoint/2010/main" val="2499450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Case Study: The Journey of the TreeMap</a:t>
            </a:r>
          </a:p>
        </p:txBody>
      </p:sp>
      <p:sp>
        <p:nvSpPr>
          <p:cNvPr id="45058" name="Rectangle 3"/>
          <p:cNvSpPr>
            <a:spLocks noGrp="1" noChangeArrowheads="1"/>
          </p:cNvSpPr>
          <p:nvPr>
            <p:ph type="body" idx="1"/>
          </p:nvPr>
        </p:nvSpPr>
        <p:spPr>
          <a:xfrm>
            <a:off x="1219200" y="2362200"/>
            <a:ext cx="7772400" cy="3733800"/>
          </a:xfrm>
        </p:spPr>
        <p:txBody>
          <a:bodyPr/>
          <a:lstStyle/>
          <a:p>
            <a:pPr>
              <a:buFontTx/>
              <a:buNone/>
            </a:pPr>
            <a:r>
              <a:rPr lang="en-US" sz="2800">
                <a:latin typeface="Geneva" charset="0"/>
                <a:ea typeface="ＭＳ Ｐゴシック" charset="0"/>
                <a:cs typeface="ＭＳ Ｐゴシック" charset="0"/>
              </a:rPr>
              <a:t>The TreeMap (Johnson &amp; Shneiderman </a:t>
            </a:r>
            <a:r>
              <a:rPr lang="ja-JP" altLang="en-US" sz="2800">
                <a:latin typeface="Geneva" charset="0"/>
                <a:ea typeface="ＭＳ Ｐゴシック" charset="0"/>
                <a:cs typeface="ＭＳ Ｐゴシック" charset="0"/>
              </a:rPr>
              <a:t>‘</a:t>
            </a:r>
            <a:r>
              <a:rPr lang="en-US" altLang="ja-JP" sz="2800">
                <a:latin typeface="Geneva" charset="0"/>
                <a:ea typeface="ＭＳ Ｐゴシック" charset="0"/>
                <a:cs typeface="ＭＳ Ｐゴシック" charset="0"/>
              </a:rPr>
              <a:t>91)</a:t>
            </a:r>
          </a:p>
          <a:p>
            <a:pPr>
              <a:buFontTx/>
              <a:buNone/>
            </a:pPr>
            <a:r>
              <a:rPr lang="en-US" sz="2800">
                <a:latin typeface="Geneva" charset="0"/>
                <a:ea typeface="ＭＳ Ｐゴシック" charset="0"/>
                <a:cs typeface="ＭＳ Ｐゴシック" charset="0"/>
              </a:rPr>
              <a:t>Idea: </a:t>
            </a:r>
          </a:p>
          <a:p>
            <a:pPr lvl="1"/>
            <a:r>
              <a:rPr lang="en-US" sz="2400">
                <a:latin typeface="Geneva" charset="0"/>
                <a:ea typeface="ＭＳ Ｐゴシック" charset="0"/>
              </a:rPr>
              <a:t>Show a hierarchy as a 2D layout</a:t>
            </a:r>
          </a:p>
          <a:p>
            <a:pPr lvl="1"/>
            <a:r>
              <a:rPr lang="en-US" sz="2400">
                <a:latin typeface="Geneva" charset="0"/>
                <a:ea typeface="ＭＳ Ｐゴシック" charset="0"/>
              </a:rPr>
              <a:t>Fill up the space with rectangles representing objects</a:t>
            </a:r>
          </a:p>
          <a:p>
            <a:pPr lvl="1"/>
            <a:r>
              <a:rPr lang="en-US" sz="2400">
                <a:latin typeface="Geneva" charset="0"/>
                <a:ea typeface="ＭＳ Ｐゴシック" charset="0"/>
              </a:rPr>
              <a:t>Size on screen indicates relative size of underlying objects.</a:t>
            </a:r>
          </a:p>
        </p:txBody>
      </p:sp>
    </p:spTree>
    <p:extLst>
      <p:ext uri="{BB962C8B-B14F-4D97-AF65-F5344CB8AC3E}">
        <p14:creationId xmlns:p14="http://schemas.microsoft.com/office/powerpoint/2010/main" val="1048827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82" name="Rectangle 2"/>
          <p:cNvSpPr>
            <a:spLocks noGrp="1" noChangeArrowheads="1"/>
          </p:cNvSpPr>
          <p:nvPr>
            <p:ph type="title"/>
          </p:nvPr>
        </p:nvSpPr>
        <p:spPr>
          <a:xfrm>
            <a:off x="541338" y="355600"/>
            <a:ext cx="8602662" cy="1143000"/>
          </a:xfrm>
        </p:spPr>
        <p:txBody>
          <a:bodyPr/>
          <a:lstStyle/>
          <a:p>
            <a:r>
              <a:rPr lang="en-US" sz="3200">
                <a:latin typeface="Geneva" charset="0"/>
                <a:ea typeface="ＭＳ Ｐゴシック" charset="0"/>
                <a:cs typeface="ＭＳ Ｐゴシック" charset="0"/>
              </a:rPr>
              <a:t>Early Treemap Applied to File System</a:t>
            </a:r>
            <a:endParaRPr lang="en-US" sz="2000">
              <a:latin typeface="Geneva" charset="0"/>
              <a:ea typeface="ＭＳ Ｐゴシック" charset="0"/>
              <a:cs typeface="ＭＳ Ｐゴシック" charset="0"/>
            </a:endParaRPr>
          </a:p>
        </p:txBody>
      </p:sp>
      <p:pic>
        <p:nvPicPr>
          <p:cNvPr id="46083" name="Picture 3" descr="H:\talks\affiliates99\treemap-fil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88" y="1585913"/>
            <a:ext cx="5973762"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572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Treemap Problems</a:t>
            </a:r>
          </a:p>
        </p:txBody>
      </p:sp>
      <p:sp>
        <p:nvSpPr>
          <p:cNvPr id="47106" name="Rectangle 3"/>
          <p:cNvSpPr>
            <a:spLocks noGrp="1" noChangeArrowheads="1"/>
          </p:cNvSpPr>
          <p:nvPr>
            <p:ph idx="1"/>
          </p:nvPr>
        </p:nvSpPr>
        <p:spPr/>
        <p:txBody>
          <a:bodyPr/>
          <a:lstStyle/>
          <a:p>
            <a:pPr>
              <a:buFontTx/>
              <a:buNone/>
            </a:pPr>
            <a:r>
              <a:rPr lang="en-US" sz="2800">
                <a:latin typeface="Geneva" charset="0"/>
                <a:ea typeface="ＭＳ Ｐゴシック" charset="0"/>
                <a:cs typeface="ＭＳ Ｐゴシック" charset="0"/>
              </a:rPr>
              <a:t>Too disorderly</a:t>
            </a:r>
          </a:p>
          <a:p>
            <a:pPr lvl="1"/>
            <a:r>
              <a:rPr lang="en-US" sz="2400">
                <a:latin typeface="Geneva" charset="0"/>
                <a:ea typeface="ＭＳ Ｐゴシック" charset="0"/>
              </a:rPr>
              <a:t>What does adjacency mean?</a:t>
            </a:r>
          </a:p>
          <a:p>
            <a:pPr lvl="1"/>
            <a:r>
              <a:rPr lang="en-US" sz="2400">
                <a:latin typeface="Geneva" charset="0"/>
                <a:ea typeface="ＭＳ Ｐゴシック" charset="0"/>
              </a:rPr>
              <a:t>Aspect ratios uncontrolled leads to lots of skinny boxes that clutter</a:t>
            </a:r>
          </a:p>
          <a:p>
            <a:pPr>
              <a:buFontTx/>
              <a:buNone/>
            </a:pPr>
            <a:r>
              <a:rPr lang="en-US" sz="2800">
                <a:latin typeface="Geneva" charset="0"/>
                <a:ea typeface="ＭＳ Ｐゴシック" charset="0"/>
                <a:cs typeface="ＭＳ Ｐゴシック" charset="0"/>
              </a:rPr>
              <a:t>Color not used appropriately</a:t>
            </a:r>
          </a:p>
          <a:p>
            <a:pPr lvl="1"/>
            <a:r>
              <a:rPr lang="en-US" sz="2400">
                <a:latin typeface="Geneva" charset="0"/>
                <a:ea typeface="ＭＳ Ｐゴシック" charset="0"/>
              </a:rPr>
              <a:t>In fact, is meaningless here</a:t>
            </a:r>
          </a:p>
          <a:p>
            <a:pPr>
              <a:buFontTx/>
              <a:buNone/>
            </a:pPr>
            <a:r>
              <a:rPr lang="en-US" sz="2800">
                <a:latin typeface="Geneva" charset="0"/>
                <a:ea typeface="ＭＳ Ｐゴシック" charset="0"/>
                <a:cs typeface="ＭＳ Ｐゴシック" charset="0"/>
              </a:rPr>
              <a:t>Wrong application</a:t>
            </a:r>
          </a:p>
          <a:p>
            <a:pPr lvl="1"/>
            <a:r>
              <a:rPr lang="en-US" sz="2400">
                <a:latin typeface="Geneva" charset="0"/>
                <a:ea typeface="ＭＳ Ｐゴシック" charset="0"/>
              </a:rPr>
              <a:t>Don</a:t>
            </a:r>
            <a:r>
              <a:rPr lang="ja-JP" altLang="en-US" sz="2400">
                <a:latin typeface="Geneva" charset="0"/>
                <a:ea typeface="ＭＳ Ｐゴシック" charset="0"/>
              </a:rPr>
              <a:t>’</a:t>
            </a:r>
            <a:r>
              <a:rPr lang="en-US" altLang="ja-JP" sz="2400">
                <a:latin typeface="Geneva" charset="0"/>
                <a:ea typeface="ＭＳ Ｐゴシック" charset="0"/>
              </a:rPr>
              <a:t>t need all this to just see the largest files in the OS</a:t>
            </a:r>
            <a:endParaRPr lang="en-US" sz="2400">
              <a:latin typeface="Geneva" charset="0"/>
              <a:ea typeface="ＭＳ Ｐゴシック" charset="0"/>
            </a:endParaRPr>
          </a:p>
        </p:txBody>
      </p:sp>
    </p:spTree>
    <p:extLst>
      <p:ext uri="{BB962C8B-B14F-4D97-AF65-F5344CB8AC3E}">
        <p14:creationId xmlns:p14="http://schemas.microsoft.com/office/powerpoint/2010/main" val="172925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What is Information Visualization?</a:t>
            </a:r>
          </a:p>
        </p:txBody>
      </p:sp>
      <p:sp>
        <p:nvSpPr>
          <p:cNvPr id="209923" name="Rectangle 3"/>
          <p:cNvSpPr>
            <a:spLocks noGrp="1" noChangeArrowheads="1"/>
          </p:cNvSpPr>
          <p:nvPr>
            <p:ph type="body" idx="1"/>
          </p:nvPr>
        </p:nvSpPr>
        <p:spPr/>
        <p:txBody>
          <a:bodyPr/>
          <a:lstStyle/>
          <a:p>
            <a:pPr>
              <a:buFontTx/>
              <a:buNone/>
            </a:pPr>
            <a:r>
              <a:rPr lang="en-US">
                <a:latin typeface="Geneva" charset="0"/>
                <a:ea typeface="ＭＳ Ｐゴシック" charset="0"/>
                <a:cs typeface="ＭＳ Ｐゴシック" charset="0"/>
              </a:rPr>
              <a:t>Visualize: to form a mental image or vision of …</a:t>
            </a:r>
          </a:p>
          <a:p>
            <a:pPr>
              <a:buFontTx/>
              <a:buNone/>
            </a:pPr>
            <a:r>
              <a:rPr lang="en-US">
                <a:latin typeface="Geneva" charset="0"/>
                <a:ea typeface="ＭＳ Ｐゴシック" charset="0"/>
                <a:cs typeface="ＭＳ Ｐゴシック" charset="0"/>
              </a:rPr>
              <a:t>Visualize: to imagine or remember as if actually seeing.</a:t>
            </a:r>
          </a:p>
          <a:p>
            <a:pPr>
              <a:buFontTx/>
              <a:buNone/>
            </a:pPr>
            <a:r>
              <a:rPr lang="en-US">
                <a:latin typeface="Geneva" charset="0"/>
                <a:ea typeface="ＭＳ Ｐゴシック" charset="0"/>
                <a:cs typeface="ＭＳ Ｐゴシック" charset="0"/>
              </a:rPr>
              <a:t>American Heritage dictionary, Concise Oxford dictionary 		</a:t>
            </a:r>
          </a:p>
        </p:txBody>
      </p:sp>
    </p:spTree>
    <p:extLst>
      <p:ext uri="{BB962C8B-B14F-4D97-AF65-F5344CB8AC3E}">
        <p14:creationId xmlns:p14="http://schemas.microsoft.com/office/powerpoint/2010/main" val="4139462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9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bldLvl="2"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30"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Successful Application of Treemaps</a:t>
            </a:r>
          </a:p>
        </p:txBody>
      </p:sp>
      <p:sp>
        <p:nvSpPr>
          <p:cNvPr id="48131" name="Rectangle 3"/>
          <p:cNvSpPr>
            <a:spLocks noGrp="1" noChangeArrowheads="1"/>
          </p:cNvSpPr>
          <p:nvPr>
            <p:ph idx="1"/>
          </p:nvPr>
        </p:nvSpPr>
        <p:spPr>
          <a:xfrm>
            <a:off x="1128943" y="1441748"/>
            <a:ext cx="7048804" cy="4379976"/>
          </a:xfrm>
        </p:spPr>
        <p:txBody>
          <a:bodyPr/>
          <a:lstStyle/>
          <a:p>
            <a:pPr>
              <a:buFontTx/>
              <a:buNone/>
            </a:pPr>
            <a:r>
              <a:rPr lang="en-US" sz="2800" dirty="0">
                <a:latin typeface="Geneva" charset="0"/>
                <a:ea typeface="ＭＳ Ｐゴシック" charset="0"/>
                <a:cs typeface="ＭＳ Ｐゴシック" charset="0"/>
              </a:rPr>
              <a:t>Think more about the use</a:t>
            </a:r>
          </a:p>
          <a:p>
            <a:pPr lvl="1"/>
            <a:r>
              <a:rPr lang="en-US" sz="2400" dirty="0">
                <a:latin typeface="Geneva" charset="0"/>
                <a:ea typeface="ＭＳ Ｐゴシック" charset="0"/>
              </a:rPr>
              <a:t>Break into meaningful groups</a:t>
            </a:r>
          </a:p>
          <a:p>
            <a:pPr lvl="1"/>
            <a:r>
              <a:rPr lang="en-US" sz="2400" dirty="0">
                <a:latin typeface="Geneva" charset="0"/>
                <a:ea typeface="ＭＳ Ｐゴシック" charset="0"/>
              </a:rPr>
              <a:t>Fix these into a useful aspect ratio</a:t>
            </a:r>
          </a:p>
          <a:p>
            <a:pPr>
              <a:buFontTx/>
              <a:buNone/>
            </a:pPr>
            <a:r>
              <a:rPr lang="en-US" sz="2800" dirty="0">
                <a:latin typeface="Geneva" charset="0"/>
                <a:ea typeface="ＭＳ Ｐゴシック" charset="0"/>
                <a:cs typeface="ＭＳ Ｐゴシック" charset="0"/>
              </a:rPr>
              <a:t>Use visual properties properly</a:t>
            </a:r>
          </a:p>
          <a:p>
            <a:pPr lvl="1"/>
            <a:r>
              <a:rPr lang="en-US" sz="2400" dirty="0">
                <a:latin typeface="Geneva" charset="0"/>
                <a:ea typeface="ＭＳ Ｐゴシック" charset="0"/>
              </a:rPr>
              <a:t>Use color to distinguish meaningfully</a:t>
            </a:r>
          </a:p>
          <a:p>
            <a:pPr lvl="2"/>
            <a:r>
              <a:rPr lang="en-US" sz="2000" dirty="0">
                <a:latin typeface="Geneva" charset="0"/>
                <a:ea typeface="ＭＳ Ｐゴシック" charset="0"/>
              </a:rPr>
              <a:t>Use only two colors: </a:t>
            </a:r>
          </a:p>
          <a:p>
            <a:pPr lvl="3"/>
            <a:r>
              <a:rPr lang="en-US" sz="1800" dirty="0">
                <a:latin typeface="Geneva" charset="0"/>
                <a:ea typeface="ＭＳ Ｐゴシック" charset="0"/>
              </a:rPr>
              <a:t>Can then distinguish one thing from another</a:t>
            </a:r>
          </a:p>
          <a:p>
            <a:pPr lvl="2"/>
            <a:r>
              <a:rPr lang="en-US" sz="2000" dirty="0">
                <a:latin typeface="Geneva" charset="0"/>
                <a:ea typeface="ＭＳ Ｐゴシック" charset="0"/>
              </a:rPr>
              <a:t>When exact numbers </a:t>
            </a:r>
            <a:r>
              <a:rPr lang="en-US" sz="2000" dirty="0" err="1">
                <a:latin typeface="Geneva" charset="0"/>
                <a:ea typeface="ＭＳ Ｐゴシック" charset="0"/>
              </a:rPr>
              <a:t>aren</a:t>
            </a:r>
            <a:r>
              <a:rPr lang="ja-JP" altLang="en-US" sz="2000" dirty="0">
                <a:latin typeface="Geneva" charset="0"/>
                <a:ea typeface="ＭＳ Ｐゴシック" charset="0"/>
              </a:rPr>
              <a:t>’</a:t>
            </a:r>
            <a:r>
              <a:rPr lang="en-US" altLang="ja-JP" sz="2000" dirty="0">
                <a:latin typeface="Geneva" charset="0"/>
                <a:ea typeface="ＭＳ Ｐゴシック" charset="0"/>
              </a:rPr>
              <a:t>t very important</a:t>
            </a:r>
          </a:p>
          <a:p>
            <a:pPr>
              <a:buFontTx/>
              <a:buNone/>
            </a:pPr>
            <a:r>
              <a:rPr lang="en-US" sz="2800" dirty="0">
                <a:latin typeface="Geneva" charset="0"/>
                <a:ea typeface="ＭＳ Ｐゴシック" charset="0"/>
                <a:cs typeface="ＭＳ Ｐゴシック" charset="0"/>
              </a:rPr>
              <a:t>Provide excellent interactivity </a:t>
            </a:r>
          </a:p>
          <a:p>
            <a:pPr lvl="1"/>
            <a:r>
              <a:rPr lang="en-US" sz="2400" dirty="0">
                <a:latin typeface="Geneva" charset="0"/>
                <a:ea typeface="ＭＳ Ｐゴシック" charset="0"/>
              </a:rPr>
              <a:t>Access to the real data</a:t>
            </a:r>
          </a:p>
          <a:p>
            <a:pPr lvl="1"/>
            <a:r>
              <a:rPr lang="en-US" sz="2400" dirty="0">
                <a:latin typeface="Geneva" charset="0"/>
                <a:ea typeface="ＭＳ Ｐゴシック" charset="0"/>
              </a:rPr>
              <a:t>Makes it into a useful tool</a:t>
            </a:r>
          </a:p>
        </p:txBody>
      </p:sp>
    </p:spTree>
    <p:extLst>
      <p:ext uri="{BB962C8B-B14F-4D97-AF65-F5344CB8AC3E}">
        <p14:creationId xmlns:p14="http://schemas.microsoft.com/office/powerpoint/2010/main" val="4085705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76325"/>
            <a:ext cx="7458075" cy="793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Grp="1" noChangeArrowheads="1"/>
          </p:cNvSpPr>
          <p:nvPr>
            <p:ph type="title"/>
          </p:nvPr>
        </p:nvSpPr>
        <p:spPr>
          <a:xfrm>
            <a:off x="838200" y="0"/>
            <a:ext cx="7772400" cy="990600"/>
          </a:xfrm>
          <a:solidFill>
            <a:schemeClr val="tx2"/>
          </a:solidFill>
        </p:spPr>
        <p:txBody>
          <a:bodyPr/>
          <a:lstStyle/>
          <a:p>
            <a:r>
              <a:rPr lang="en-US" sz="2800">
                <a:solidFill>
                  <a:schemeClr val="bg1"/>
                </a:solidFill>
                <a:latin typeface="Geneva" charset="0"/>
                <a:ea typeface="ＭＳ Ｐゴシック" charset="0"/>
                <a:cs typeface="ＭＳ Ｐゴシック" charset="0"/>
              </a:rPr>
              <a:t>A Good Use of TreeMaps and Interactivity</a:t>
            </a:r>
          </a:p>
        </p:txBody>
      </p:sp>
      <p:sp>
        <p:nvSpPr>
          <p:cNvPr id="49156" name="Text Box 4"/>
          <p:cNvSpPr txBox="1">
            <a:spLocks noChangeArrowheads="1"/>
          </p:cNvSpPr>
          <p:nvPr/>
        </p:nvSpPr>
        <p:spPr bwMode="auto">
          <a:xfrm>
            <a:off x="2590800" y="6096000"/>
            <a:ext cx="4479925" cy="457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bg1"/>
                </a:solidFill>
              </a:rPr>
              <a:t>www.smartmoney.com/marketmap</a:t>
            </a:r>
          </a:p>
        </p:txBody>
      </p:sp>
    </p:spTree>
    <p:extLst>
      <p:ext uri="{BB962C8B-B14F-4D97-AF65-F5344CB8AC3E}">
        <p14:creationId xmlns:p14="http://schemas.microsoft.com/office/powerpoint/2010/main" val="2337641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178" name="Rectangle 1026"/>
          <p:cNvSpPr>
            <a:spLocks noGrp="1" noChangeArrowheads="1"/>
          </p:cNvSpPr>
          <p:nvPr>
            <p:ph type="title"/>
          </p:nvPr>
        </p:nvSpPr>
        <p:spPr>
          <a:xfrm>
            <a:off x="1219200" y="533400"/>
            <a:ext cx="7772400" cy="1143000"/>
          </a:xfrm>
        </p:spPr>
        <p:txBody>
          <a:bodyPr/>
          <a:lstStyle/>
          <a:p>
            <a:r>
              <a:rPr lang="en-US">
                <a:latin typeface="Geneva" charset="0"/>
                <a:ea typeface="ＭＳ Ｐゴシック" charset="0"/>
                <a:cs typeface="ＭＳ Ｐゴシック" charset="0"/>
              </a:rPr>
              <a:t>History Wired</a:t>
            </a:r>
          </a:p>
        </p:txBody>
      </p:sp>
      <p:sp>
        <p:nvSpPr>
          <p:cNvPr id="50179" name="Rectangle 1027"/>
          <p:cNvSpPr>
            <a:spLocks noGrp="1" noChangeArrowheads="1"/>
          </p:cNvSpPr>
          <p:nvPr>
            <p:ph type="body" idx="1"/>
          </p:nvPr>
        </p:nvSpPr>
        <p:spPr>
          <a:xfrm>
            <a:off x="685800" y="5472113"/>
            <a:ext cx="7772400" cy="623887"/>
          </a:xfrm>
        </p:spPr>
        <p:txBody>
          <a:bodyPr/>
          <a:lstStyle/>
          <a:p>
            <a:pPr>
              <a:buFontTx/>
              <a:buNone/>
            </a:pPr>
            <a:r>
              <a:rPr lang="en-US">
                <a:latin typeface="Geneva" charset="0"/>
                <a:ea typeface="ＭＳ Ｐゴシック" charset="0"/>
                <a:cs typeface="ＭＳ Ｐゴシック" charset="0"/>
              </a:rPr>
              <a:t>http://historywired.si.edu/index.html</a:t>
            </a:r>
          </a:p>
          <a:p>
            <a:endParaRPr lang="en-US">
              <a:latin typeface="Geneva" charset="0"/>
              <a:ea typeface="ＭＳ Ｐゴシック" charset="0"/>
              <a:cs typeface="ＭＳ Ｐゴシック" charset="0"/>
            </a:endParaRPr>
          </a:p>
        </p:txBody>
      </p:sp>
      <p:pic>
        <p:nvPicPr>
          <p:cNvPr id="50180" name="Picture 4" descr="Picture 3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775" y="1668463"/>
            <a:ext cx="8456613" cy="37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55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Analysis vs. Communication</a:t>
            </a:r>
          </a:p>
        </p:txBody>
      </p:sp>
      <p:sp>
        <p:nvSpPr>
          <p:cNvPr id="51202" name="Rectangle 3"/>
          <p:cNvSpPr>
            <a:spLocks noGrp="1" noChangeArrowheads="1"/>
          </p:cNvSpPr>
          <p:nvPr>
            <p:ph type="body" idx="1"/>
          </p:nvPr>
        </p:nvSpPr>
        <p:spPr/>
        <p:txBody>
          <a:bodyPr/>
          <a:lstStyle/>
          <a:p>
            <a:pPr>
              <a:buFontTx/>
              <a:buNone/>
            </a:pPr>
            <a:r>
              <a:rPr lang="en-US">
                <a:latin typeface="Geneva" charset="0"/>
                <a:ea typeface="ＭＳ Ｐゴシック" charset="0"/>
                <a:cs typeface="ＭＳ Ｐゴシック" charset="0"/>
              </a:rPr>
              <a:t>MarketMap</a:t>
            </a:r>
            <a:r>
              <a:rPr lang="ja-JP" altLang="en-US">
                <a:latin typeface="Geneva" charset="0"/>
                <a:ea typeface="ＭＳ Ｐゴシック" charset="0"/>
                <a:cs typeface="ＭＳ Ｐゴシック" charset="0"/>
              </a:rPr>
              <a:t>’</a:t>
            </a:r>
            <a:r>
              <a:rPr lang="en-US" altLang="ja-JP">
                <a:latin typeface="Geneva" charset="0"/>
                <a:ea typeface="ＭＳ Ｐゴシック" charset="0"/>
                <a:cs typeface="ＭＳ Ｐゴシック" charset="0"/>
              </a:rPr>
              <a:t>s use of TreeMaps allows for sophisticated analysis</a:t>
            </a:r>
          </a:p>
          <a:p>
            <a:pPr>
              <a:buFontTx/>
              <a:buNone/>
            </a:pPr>
            <a:r>
              <a:rPr lang="en-US">
                <a:latin typeface="Geneva" charset="0"/>
                <a:ea typeface="ＭＳ Ｐゴシック" charset="0"/>
                <a:cs typeface="ＭＳ Ｐゴシック" charset="0"/>
              </a:rPr>
              <a:t>Smithsonion</a:t>
            </a:r>
            <a:r>
              <a:rPr lang="ja-JP" altLang="en-US">
                <a:latin typeface="Geneva" charset="0"/>
                <a:ea typeface="ＭＳ Ｐゴシック" charset="0"/>
                <a:cs typeface="ＭＳ Ｐゴシック" charset="0"/>
              </a:rPr>
              <a:t>’</a:t>
            </a:r>
            <a:r>
              <a:rPr lang="en-US" altLang="ja-JP">
                <a:latin typeface="Geneva" charset="0"/>
                <a:ea typeface="ＭＳ Ｐゴシック" charset="0"/>
                <a:cs typeface="ＭＳ Ｐゴシック" charset="0"/>
              </a:rPr>
              <a:t>s use of TreeMaps is more for presentation and communication</a:t>
            </a:r>
          </a:p>
          <a:p>
            <a:pPr>
              <a:buFontTx/>
              <a:buNone/>
            </a:pPr>
            <a:r>
              <a:rPr lang="en-US">
                <a:latin typeface="Geneva" charset="0"/>
                <a:ea typeface="ＭＳ Ｐゴシック" charset="0"/>
                <a:cs typeface="ＭＳ Ｐゴシック" charset="0"/>
              </a:rPr>
              <a:t>This is a key contrast</a:t>
            </a:r>
          </a:p>
          <a:p>
            <a:pPr>
              <a:buFontTx/>
              <a:buNone/>
            </a:pPr>
            <a:endParaRPr lang="en-US">
              <a:latin typeface="Geneva" charset="0"/>
              <a:ea typeface="ＭＳ Ｐゴシック" charset="0"/>
              <a:cs typeface="ＭＳ Ｐゴシック" charset="0"/>
            </a:endParaRPr>
          </a:p>
        </p:txBody>
      </p:sp>
    </p:spTree>
    <p:extLst>
      <p:ext uri="{BB962C8B-B14F-4D97-AF65-F5344CB8AC3E}">
        <p14:creationId xmlns:p14="http://schemas.microsoft.com/office/powerpoint/2010/main" val="105860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0" y="0"/>
            <a:ext cx="7772400" cy="1143000"/>
          </a:xfrm>
        </p:spPr>
        <p:txBody>
          <a:bodyPr/>
          <a:lstStyle/>
          <a:p>
            <a:r>
              <a:rPr lang="en-US">
                <a:latin typeface="Geneva" charset="0"/>
                <a:ea typeface="ＭＳ Ｐゴシック" charset="0"/>
                <a:cs typeface="ＭＳ Ｐゴシック" charset="0"/>
              </a:rPr>
              <a:t>Other Treemaps</a:t>
            </a:r>
          </a:p>
        </p:txBody>
      </p:sp>
      <p:pic>
        <p:nvPicPr>
          <p:cNvPr id="522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69963"/>
            <a:ext cx="436245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609641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0" y="0"/>
            <a:ext cx="7772400" cy="1143000"/>
          </a:xfrm>
        </p:spPr>
        <p:txBody>
          <a:bodyPr/>
          <a:lstStyle/>
          <a:p>
            <a:r>
              <a:rPr lang="en-US">
                <a:latin typeface="Geneva" charset="0"/>
                <a:ea typeface="ＭＳ Ｐゴシック" charset="0"/>
                <a:cs typeface="ＭＳ Ｐゴシック" charset="0"/>
              </a:rPr>
              <a:t>Other Treemaps</a:t>
            </a:r>
          </a:p>
        </p:txBody>
      </p:sp>
      <p:pic>
        <p:nvPicPr>
          <p:cNvPr id="5325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69963"/>
            <a:ext cx="436245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4" name="Picture 4"/>
          <p:cNvPicPr>
            <a:picLocks noChangeAspect="1" noChangeArrowheads="1"/>
          </p:cNvPicPr>
          <p:nvPr/>
        </p:nvPicPr>
        <p:blipFill>
          <a:blip r:embed="rId3">
            <a:extLst>
              <a:ext uri="{28A0092B-C50C-407E-A947-70E740481C1C}">
                <a14:useLocalDpi xmlns:a14="http://schemas.microsoft.com/office/drawing/2010/main" val="0"/>
              </a:ext>
            </a:extLst>
          </a:blip>
          <a:srcRect l="2199"/>
          <a:stretch>
            <a:fillRect/>
          </a:stretch>
        </p:blipFill>
        <p:spPr bwMode="auto">
          <a:xfrm>
            <a:off x="635000" y="2282825"/>
            <a:ext cx="42560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452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0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0" y="0"/>
            <a:ext cx="7772400" cy="1143000"/>
          </a:xfrm>
        </p:spPr>
        <p:txBody>
          <a:bodyPr/>
          <a:lstStyle/>
          <a:p>
            <a:r>
              <a:rPr lang="en-US">
                <a:latin typeface="Geneva" charset="0"/>
                <a:ea typeface="ＭＳ Ｐゴシック" charset="0"/>
                <a:cs typeface="ＭＳ Ｐゴシック" charset="0"/>
              </a:rPr>
              <a:t>Other Treemaps</a:t>
            </a:r>
          </a:p>
        </p:txBody>
      </p:sp>
      <p:pic>
        <p:nvPicPr>
          <p:cNvPr id="542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69963"/>
            <a:ext cx="436245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4" name="Picture 4"/>
          <p:cNvPicPr>
            <a:picLocks noChangeAspect="1" noChangeArrowheads="1"/>
          </p:cNvPicPr>
          <p:nvPr/>
        </p:nvPicPr>
        <p:blipFill>
          <a:blip r:embed="rId3">
            <a:extLst>
              <a:ext uri="{28A0092B-C50C-407E-A947-70E740481C1C}">
                <a14:useLocalDpi xmlns:a14="http://schemas.microsoft.com/office/drawing/2010/main" val="0"/>
              </a:ext>
            </a:extLst>
          </a:blip>
          <a:srcRect l="2199"/>
          <a:stretch>
            <a:fillRect/>
          </a:stretch>
        </p:blipFill>
        <p:spPr bwMode="auto">
          <a:xfrm>
            <a:off x="635000" y="2282825"/>
            <a:ext cx="42560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descr="Picture 36.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62563" y="1927225"/>
            <a:ext cx="35179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5"/>
          <p:cNvSpPr>
            <a:spLocks noChangeArrowheads="1"/>
          </p:cNvSpPr>
          <p:nvPr/>
        </p:nvSpPr>
        <p:spPr bwMode="auto">
          <a:xfrm>
            <a:off x="5040313" y="5024438"/>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http://en.wikipedia.org/wiki/Treemapping</a:t>
            </a:r>
          </a:p>
        </p:txBody>
      </p:sp>
    </p:spTree>
    <p:extLst>
      <p:ext uri="{BB962C8B-B14F-4D97-AF65-F5344CB8AC3E}">
        <p14:creationId xmlns:p14="http://schemas.microsoft.com/office/powerpoint/2010/main" val="4232346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0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Other Treemaps</a:t>
            </a:r>
          </a:p>
        </p:txBody>
      </p:sp>
      <p:sp>
        <p:nvSpPr>
          <p:cNvPr id="2" name="Content Placeholder 1"/>
          <p:cNvSpPr>
            <a:spLocks noGrp="1"/>
          </p:cNvSpPr>
          <p:nvPr>
            <p:ph idx="1"/>
          </p:nvPr>
        </p:nvSpPr>
        <p:spPr/>
        <p:txBody>
          <a:bodyPr/>
          <a:lstStyle/>
          <a:p>
            <a:endParaRPr lang="en-US"/>
          </a:p>
        </p:txBody>
      </p:sp>
      <p:pic>
        <p:nvPicPr>
          <p:cNvPr id="5529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69963"/>
            <a:ext cx="436245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4" name="Picture 4"/>
          <p:cNvPicPr>
            <a:picLocks noChangeAspect="1" noChangeArrowheads="1"/>
          </p:cNvPicPr>
          <p:nvPr/>
        </p:nvPicPr>
        <p:blipFill>
          <a:blip r:embed="rId3">
            <a:extLst>
              <a:ext uri="{28A0092B-C50C-407E-A947-70E740481C1C}">
                <a14:useLocalDpi xmlns:a14="http://schemas.microsoft.com/office/drawing/2010/main" val="0"/>
              </a:ext>
            </a:extLst>
          </a:blip>
          <a:srcRect l="2199"/>
          <a:stretch>
            <a:fillRect/>
          </a:stretch>
        </p:blipFill>
        <p:spPr bwMode="auto">
          <a:xfrm>
            <a:off x="635000" y="2282825"/>
            <a:ext cx="42560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Picture 36.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62563" y="1927225"/>
            <a:ext cx="35179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Rectangle 5"/>
          <p:cNvSpPr>
            <a:spLocks noChangeArrowheads="1"/>
          </p:cNvSpPr>
          <p:nvPr/>
        </p:nvSpPr>
        <p:spPr bwMode="auto">
          <a:xfrm>
            <a:off x="5040313" y="5024438"/>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http://en.wikipedia.org/wiki/Treemapping</a:t>
            </a:r>
          </a:p>
        </p:txBody>
      </p:sp>
      <p:pic>
        <p:nvPicPr>
          <p:cNvPr id="55302" name="Picture 4"/>
          <p:cNvPicPr>
            <a:picLocks noChangeAspect="1" noChangeArrowheads="1"/>
          </p:cNvPicPr>
          <p:nvPr/>
        </p:nvPicPr>
        <p:blipFill>
          <a:blip r:embed="rId5">
            <a:extLst>
              <a:ext uri="{28A0092B-C50C-407E-A947-70E740481C1C}">
                <a14:useLocalDpi xmlns:a14="http://schemas.microsoft.com/office/drawing/2010/main" val="0"/>
              </a:ext>
            </a:extLst>
          </a:blip>
          <a:srcRect r="49348"/>
          <a:stretch>
            <a:fillRect/>
          </a:stretch>
        </p:blipFill>
        <p:spPr bwMode="auto">
          <a:xfrm>
            <a:off x="457200" y="808038"/>
            <a:ext cx="8686800" cy="559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1733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0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4000">
                <a:latin typeface="Geneva" charset="0"/>
                <a:ea typeface="ＭＳ Ｐゴシック" charset="0"/>
                <a:cs typeface="ＭＳ Ｐゴシック" charset="0"/>
              </a:rPr>
              <a:t>Open Issues</a:t>
            </a:r>
          </a:p>
        </p:txBody>
      </p:sp>
      <p:sp>
        <p:nvSpPr>
          <p:cNvPr id="56322" name="Rectangle 3"/>
          <p:cNvSpPr>
            <a:spLocks noGrp="1" noChangeArrowheads="1"/>
          </p:cNvSpPr>
          <p:nvPr>
            <p:ph idx="1"/>
          </p:nvPr>
        </p:nvSpPr>
        <p:spPr>
          <a:xfrm>
            <a:off x="1128943" y="1468775"/>
            <a:ext cx="7048804" cy="4379976"/>
          </a:xfrm>
        </p:spPr>
        <p:txBody>
          <a:bodyPr/>
          <a:lstStyle/>
          <a:p>
            <a:pPr>
              <a:buFontTx/>
              <a:buNone/>
            </a:pPr>
            <a:r>
              <a:rPr lang="en-US" sz="2800" dirty="0">
                <a:latin typeface="Geneva" charset="0"/>
                <a:ea typeface="ＭＳ Ｐゴシック" charset="0"/>
                <a:cs typeface="ＭＳ Ｐゴシック" charset="0"/>
              </a:rPr>
              <a:t>Does visualization help?</a:t>
            </a:r>
          </a:p>
          <a:p>
            <a:pPr lvl="1"/>
            <a:r>
              <a:rPr lang="en-US" sz="2400" dirty="0">
                <a:latin typeface="Geneva" charset="0"/>
                <a:ea typeface="ＭＳ Ｐゴシック" charset="0"/>
              </a:rPr>
              <a:t>The jury is still out</a:t>
            </a:r>
          </a:p>
          <a:p>
            <a:pPr lvl="1"/>
            <a:r>
              <a:rPr lang="en-US" sz="2400" dirty="0">
                <a:latin typeface="Geneva" charset="0"/>
                <a:ea typeface="ＭＳ Ｐゴシック" charset="0"/>
              </a:rPr>
              <a:t>Still supplemental at best for text collections</a:t>
            </a:r>
          </a:p>
          <a:p>
            <a:pPr lvl="2"/>
            <a:r>
              <a:rPr lang="en-US" sz="2000" dirty="0">
                <a:latin typeface="Geneva" charset="0"/>
                <a:ea typeface="ＭＳ Ｐゴシック" charset="0"/>
              </a:rPr>
              <a:t>A correlation with spatial ability</a:t>
            </a:r>
          </a:p>
          <a:p>
            <a:pPr lvl="2"/>
            <a:r>
              <a:rPr lang="en-US" sz="2000" dirty="0">
                <a:latin typeface="Geneva" charset="0"/>
                <a:ea typeface="ＭＳ Ｐゴシック" charset="0"/>
              </a:rPr>
              <a:t>Learning effects: with practice ability on visual display begins to equal that of text</a:t>
            </a:r>
          </a:p>
          <a:p>
            <a:pPr>
              <a:buFontTx/>
              <a:buNone/>
            </a:pPr>
            <a:r>
              <a:rPr lang="en-US" sz="2800" dirty="0">
                <a:latin typeface="Geneva" charset="0"/>
                <a:ea typeface="ＭＳ Ｐゴシック" charset="0"/>
                <a:cs typeface="ＭＳ Ｐゴシック" charset="0"/>
              </a:rPr>
              <a:t>Does visualization sell?</a:t>
            </a:r>
          </a:p>
          <a:p>
            <a:pPr lvl="1"/>
            <a:r>
              <a:rPr lang="en-US" sz="2400" dirty="0">
                <a:latin typeface="Geneva" charset="0"/>
                <a:ea typeface="ＭＳ Ｐゴシック" charset="0"/>
              </a:rPr>
              <a:t>Jury is still out on this one too!</a:t>
            </a:r>
          </a:p>
          <a:p>
            <a:pPr>
              <a:buFontTx/>
              <a:buNone/>
            </a:pPr>
            <a:r>
              <a:rPr lang="en-US" sz="2800" dirty="0">
                <a:latin typeface="Geneva" charset="0"/>
                <a:ea typeface="ＭＳ Ｐゴシック" charset="0"/>
                <a:cs typeface="ＭＳ Ｐゴシック" charset="0"/>
              </a:rPr>
              <a:t>This is a </a:t>
            </a:r>
            <a:r>
              <a:rPr lang="en-US" sz="2800" i="1" dirty="0">
                <a:solidFill>
                  <a:srgbClr val="FF33CC"/>
                </a:solidFill>
                <a:latin typeface="Geneva" charset="0"/>
                <a:ea typeface="ＭＳ Ｐゴシック" charset="0"/>
                <a:cs typeface="ＭＳ Ｐゴシック" charset="0"/>
              </a:rPr>
              <a:t>hot</a:t>
            </a:r>
            <a:r>
              <a:rPr lang="en-US" sz="2800" dirty="0">
                <a:latin typeface="Geneva" charset="0"/>
                <a:ea typeface="ＭＳ Ｐゴシック" charset="0"/>
                <a:cs typeface="ＭＳ Ｐゴシック" charset="0"/>
              </a:rPr>
              <a:t> area!  More ideas will appear!</a:t>
            </a:r>
          </a:p>
        </p:txBody>
      </p:sp>
    </p:spTree>
    <p:extLst>
      <p:ext uri="{BB962C8B-B14F-4D97-AF65-F5344CB8AC3E}">
        <p14:creationId xmlns:p14="http://schemas.microsoft.com/office/powerpoint/2010/main" val="365462478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PART II </a:t>
            </a:r>
            <a:br>
              <a:rPr lang="en-US">
                <a:latin typeface="Geneva" charset="0"/>
                <a:ea typeface="ＭＳ Ｐゴシック" charset="0"/>
                <a:cs typeface="ＭＳ Ｐゴシック" charset="0"/>
              </a:rPr>
            </a:br>
            <a:r>
              <a:rPr lang="en-US">
                <a:latin typeface="Geneva" charset="0"/>
                <a:ea typeface="ＭＳ Ｐゴシック" charset="0"/>
                <a:cs typeface="ＭＳ Ｐゴシック" charset="0"/>
              </a:rPr>
              <a:t>Data Visualization Methods</a:t>
            </a:r>
          </a:p>
        </p:txBody>
      </p:sp>
      <p:pic>
        <p:nvPicPr>
          <p:cNvPr id="573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6964363"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1295400" y="1457199"/>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t>http://</a:t>
            </a:r>
            <a:r>
              <a:rPr lang="en-US" dirty="0" err="1"/>
              <a:t>www.visual-literacy.org</a:t>
            </a:r>
            <a:r>
              <a:rPr lang="en-US" dirty="0"/>
              <a:t>/</a:t>
            </a:r>
            <a:r>
              <a:rPr lang="en-US" dirty="0" err="1"/>
              <a:t>periodic_table</a:t>
            </a:r>
            <a:r>
              <a:rPr lang="en-US" dirty="0"/>
              <a:t>/</a:t>
            </a:r>
            <a:r>
              <a:rPr lang="en-US" dirty="0" err="1"/>
              <a:t>periodic_table.html</a:t>
            </a:r>
            <a:endParaRPr lang="en-US" dirty="0"/>
          </a:p>
        </p:txBody>
      </p:sp>
    </p:spTree>
    <p:extLst>
      <p:ext uri="{BB962C8B-B14F-4D97-AF65-F5344CB8AC3E}">
        <p14:creationId xmlns:p14="http://schemas.microsoft.com/office/powerpoint/2010/main" val="39302185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458" name="Rectangle 2"/>
          <p:cNvSpPr>
            <a:spLocks noGrp="1" noChangeArrowheads="1"/>
          </p:cNvSpPr>
          <p:nvPr>
            <p:ph type="title"/>
          </p:nvPr>
        </p:nvSpPr>
        <p:spPr>
          <a:xfrm>
            <a:off x="533400" y="304800"/>
            <a:ext cx="8610600" cy="1143000"/>
          </a:xfrm>
        </p:spPr>
        <p:txBody>
          <a:bodyPr/>
          <a:lstStyle/>
          <a:p>
            <a:r>
              <a:rPr lang="en-US" sz="4000">
                <a:latin typeface="Geneva" charset="0"/>
                <a:ea typeface="ＭＳ Ｐゴシック" charset="0"/>
                <a:cs typeface="ＭＳ Ｐゴシック" charset="0"/>
              </a:rPr>
              <a:t>What is Information Visualization?</a:t>
            </a:r>
          </a:p>
        </p:txBody>
      </p:sp>
      <p:sp>
        <p:nvSpPr>
          <p:cNvPr id="210947" name="Rectangle 3"/>
          <p:cNvSpPr>
            <a:spLocks noGrp="1" noChangeArrowheads="1"/>
          </p:cNvSpPr>
          <p:nvPr>
            <p:ph type="body" idx="1"/>
          </p:nvPr>
        </p:nvSpPr>
        <p:spPr>
          <a:xfrm>
            <a:off x="152400" y="1752600"/>
            <a:ext cx="8991600" cy="3733800"/>
          </a:xfrm>
        </p:spPr>
        <p:txBody>
          <a:bodyPr/>
          <a:lstStyle/>
          <a:p>
            <a:pPr>
              <a:buFontTx/>
              <a:buNone/>
            </a:pPr>
            <a:r>
              <a:rPr lang="en-US" sz="2400">
                <a:latin typeface="Geneva" charset="0"/>
                <a:ea typeface="ＭＳ Ｐゴシック" charset="0"/>
                <a:cs typeface="ＭＳ Ｐゴシック" charset="0"/>
              </a:rPr>
              <a:t>The depiction of information using spatial or graphical representations, to facilitate comparison, pattern recognition, change detection, and other cognitive skills by making use of the visual system (Hearst 03). </a:t>
            </a:r>
          </a:p>
          <a:p>
            <a:pPr>
              <a:buFontTx/>
              <a:buNone/>
            </a:pPr>
            <a:endParaRPr lang="en-US" sz="2400">
              <a:latin typeface="Geneva" charset="0"/>
              <a:ea typeface="ＭＳ Ｐゴシック" charset="0"/>
              <a:cs typeface="ＭＳ Ｐゴシック" charset="0"/>
            </a:endParaRPr>
          </a:p>
          <a:p>
            <a:pPr>
              <a:buFontTx/>
              <a:buNone/>
            </a:pPr>
            <a:r>
              <a:rPr lang="ja-JP" altLang="en-US" sz="2400">
                <a:latin typeface="Geneva" charset="0"/>
                <a:ea typeface="ＭＳ Ｐゴシック" charset="0"/>
                <a:cs typeface="ＭＳ Ｐゴシック" charset="0"/>
              </a:rPr>
              <a:t>“</a:t>
            </a:r>
            <a:r>
              <a:rPr lang="en-US" altLang="ja-JP" sz="2400">
                <a:latin typeface="Geneva" charset="0"/>
                <a:ea typeface="ＭＳ Ｐゴシック" charset="0"/>
                <a:cs typeface="ＭＳ Ｐゴシック" charset="0"/>
              </a:rPr>
              <a:t>that which gives to the viewer the greatest number of ideas in the shortest time with the least ink in the smallest space.</a:t>
            </a:r>
            <a:r>
              <a:rPr lang="ja-JP" altLang="en-US" sz="2400">
                <a:latin typeface="Geneva" charset="0"/>
                <a:ea typeface="ＭＳ Ｐゴシック" charset="0"/>
                <a:cs typeface="ＭＳ Ｐゴシック" charset="0"/>
              </a:rPr>
              <a:t>”</a:t>
            </a:r>
            <a:r>
              <a:rPr lang="en-US" altLang="ja-JP" sz="2400">
                <a:latin typeface="Geneva" charset="0"/>
                <a:ea typeface="ＭＳ Ｐゴシック" charset="0"/>
                <a:cs typeface="ＭＳ Ｐゴシック" charset="0"/>
              </a:rPr>
              <a:t> --Edward R. Tufte</a:t>
            </a:r>
          </a:p>
          <a:p>
            <a:pPr>
              <a:buFontTx/>
              <a:buNone/>
            </a:pPr>
            <a:endParaRPr lang="en-US" sz="2400">
              <a:latin typeface="Geneva" charset="0"/>
              <a:ea typeface="ＭＳ Ｐゴシック" charset="0"/>
              <a:cs typeface="ＭＳ Ｐゴシック" charset="0"/>
            </a:endParaRPr>
          </a:p>
        </p:txBody>
      </p:sp>
    </p:spTree>
    <p:extLst>
      <p:ext uri="{BB962C8B-B14F-4D97-AF65-F5344CB8AC3E}">
        <p14:creationId xmlns:p14="http://schemas.microsoft.com/office/powerpoint/2010/main" val="783148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0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09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bldLvl="2"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Too many data points?</a:t>
            </a:r>
          </a:p>
        </p:txBody>
      </p:sp>
      <p:pic>
        <p:nvPicPr>
          <p:cNvPr id="593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83820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62118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Query 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714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Chernoff-faces</a:t>
            </a:r>
          </a:p>
        </p:txBody>
      </p:sp>
      <p:pic>
        <p:nvPicPr>
          <p:cNvPr id="614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14600"/>
            <a:ext cx="552450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6074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590800"/>
            <a:ext cx="49149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Stick Figures</a:t>
            </a:r>
          </a:p>
        </p:txBody>
      </p:sp>
    </p:spTree>
    <p:extLst>
      <p:ext uri="{BB962C8B-B14F-4D97-AF65-F5344CB8AC3E}">
        <p14:creationId xmlns:p14="http://schemas.microsoft.com/office/powerpoint/2010/main" val="2026027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Stick Figures</a:t>
            </a:r>
          </a:p>
        </p:txBody>
      </p:sp>
      <p:pic>
        <p:nvPicPr>
          <p:cNvPr id="645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424113"/>
            <a:ext cx="39624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60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2D Graph Examples</a:t>
            </a:r>
          </a:p>
        </p:txBody>
      </p:sp>
      <p:pic>
        <p:nvPicPr>
          <p:cNvPr id="655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362200"/>
            <a:ext cx="6378575"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74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86000"/>
            <a:ext cx="7002463"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2D Graph Examples</a:t>
            </a:r>
          </a:p>
        </p:txBody>
      </p:sp>
    </p:spTree>
    <p:extLst>
      <p:ext uri="{BB962C8B-B14F-4D97-AF65-F5344CB8AC3E}">
        <p14:creationId xmlns:p14="http://schemas.microsoft.com/office/powerpoint/2010/main" val="200602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2D-Graph Drawings</a:t>
            </a:r>
          </a:p>
        </p:txBody>
      </p:sp>
      <p:sp>
        <p:nvSpPr>
          <p:cNvPr id="68610" name="Rectangle 3"/>
          <p:cNvSpPr>
            <a:spLocks noGrp="1" noChangeArrowheads="1"/>
          </p:cNvSpPr>
          <p:nvPr>
            <p:ph type="body" idx="1"/>
          </p:nvPr>
        </p:nvSpPr>
        <p:spPr>
          <a:xfrm>
            <a:off x="1371600" y="2286000"/>
            <a:ext cx="7772400" cy="4114800"/>
          </a:xfrm>
        </p:spPr>
        <p:txBody>
          <a:bodyPr/>
          <a:lstStyle/>
          <a:p>
            <a:pPr>
              <a:lnSpc>
                <a:spcPct val="90000"/>
              </a:lnSpc>
            </a:pPr>
            <a:r>
              <a:rPr lang="en-US" sz="2400">
                <a:latin typeface="Geneva" charset="0"/>
                <a:ea typeface="ＭＳ Ｐゴシック" charset="0"/>
                <a:cs typeface="ＭＳ Ｐゴシック" charset="0"/>
              </a:rPr>
              <a:t>Properties of 2D-Graph Drawings</a:t>
            </a:r>
          </a:p>
          <a:p>
            <a:pPr lvl="1">
              <a:lnSpc>
                <a:spcPct val="90000"/>
              </a:lnSpc>
            </a:pPr>
            <a:r>
              <a:rPr lang="en-US" sz="2000">
                <a:latin typeface="Geneva" charset="0"/>
                <a:ea typeface="ＭＳ Ｐゴシック" charset="0"/>
              </a:rPr>
              <a:t>planarity (no line crossings)</a:t>
            </a:r>
          </a:p>
          <a:p>
            <a:pPr lvl="1">
              <a:lnSpc>
                <a:spcPct val="90000"/>
              </a:lnSpc>
            </a:pPr>
            <a:r>
              <a:rPr lang="en-US" sz="2000">
                <a:latin typeface="Geneva" charset="0"/>
                <a:ea typeface="ＭＳ Ｐゴシック" charset="0"/>
              </a:rPr>
              <a:t>orthogonality (only orthogonal lines)</a:t>
            </a:r>
          </a:p>
          <a:p>
            <a:pPr lvl="1">
              <a:lnSpc>
                <a:spcPct val="90000"/>
              </a:lnSpc>
            </a:pPr>
            <a:r>
              <a:rPr lang="en-US" sz="2000">
                <a:latin typeface="Geneva" charset="0"/>
                <a:ea typeface="ＭＳ Ｐゴシック" charset="0"/>
              </a:rPr>
              <a:t>grid property (coordinates of vertices are integers)</a:t>
            </a:r>
          </a:p>
          <a:p>
            <a:pPr>
              <a:lnSpc>
                <a:spcPct val="90000"/>
              </a:lnSpc>
            </a:pPr>
            <a:r>
              <a:rPr lang="en-US" sz="2400">
                <a:latin typeface="Geneva" charset="0"/>
                <a:ea typeface="ＭＳ Ｐゴシック" charset="0"/>
                <a:cs typeface="ＭＳ Ｐゴシック" charset="0"/>
              </a:rPr>
              <a:t>Aesthetics Properties (Optimization Goals)</a:t>
            </a:r>
          </a:p>
          <a:p>
            <a:pPr lvl="1">
              <a:lnSpc>
                <a:spcPct val="90000"/>
              </a:lnSpc>
            </a:pPr>
            <a:r>
              <a:rPr lang="en-US" sz="2000">
                <a:latin typeface="Geneva" charset="0"/>
                <a:ea typeface="ＭＳ Ｐゴシック" charset="0"/>
              </a:rPr>
              <a:t>minimal number of line crossings</a:t>
            </a:r>
          </a:p>
          <a:p>
            <a:pPr lvl="1">
              <a:lnSpc>
                <a:spcPct val="90000"/>
              </a:lnSpc>
            </a:pPr>
            <a:r>
              <a:rPr lang="en-US" sz="2000">
                <a:latin typeface="Geneva" charset="0"/>
                <a:ea typeface="ＭＳ Ｐゴシック" charset="0"/>
              </a:rPr>
              <a:t>optimal display of symmetries</a:t>
            </a:r>
          </a:p>
          <a:p>
            <a:pPr lvl="1">
              <a:lnSpc>
                <a:spcPct val="90000"/>
              </a:lnSpc>
            </a:pPr>
            <a:r>
              <a:rPr lang="en-US" sz="2000">
                <a:latin typeface="Geneva" charset="0"/>
                <a:ea typeface="ＭＳ Ｐゴシック" charset="0"/>
              </a:rPr>
              <a:t>optimal display of clusters</a:t>
            </a:r>
          </a:p>
          <a:p>
            <a:pPr lvl="1">
              <a:lnSpc>
                <a:spcPct val="90000"/>
              </a:lnSpc>
            </a:pPr>
            <a:r>
              <a:rPr lang="en-US" sz="2000">
                <a:latin typeface="Geneva" charset="0"/>
                <a:ea typeface="ＭＳ Ｐゴシック" charset="0"/>
              </a:rPr>
              <a:t>minimal number of bends in polyline graphs</a:t>
            </a:r>
          </a:p>
          <a:p>
            <a:pPr lvl="1">
              <a:lnSpc>
                <a:spcPct val="90000"/>
              </a:lnSpc>
            </a:pPr>
            <a:r>
              <a:rPr lang="en-US" sz="2000">
                <a:latin typeface="Geneva" charset="0"/>
                <a:ea typeface="ＭＳ Ｐゴシック" charset="0"/>
              </a:rPr>
              <a:t>uniform distribution of vertices</a:t>
            </a:r>
          </a:p>
          <a:p>
            <a:pPr lvl="1">
              <a:lnSpc>
                <a:spcPct val="90000"/>
              </a:lnSpc>
            </a:pPr>
            <a:r>
              <a:rPr lang="en-US" sz="2000">
                <a:latin typeface="Geneva" charset="0"/>
                <a:ea typeface="ＭＳ Ｐゴシック" charset="0"/>
              </a:rPr>
              <a:t>uniform edge lengths</a:t>
            </a:r>
          </a:p>
        </p:txBody>
      </p:sp>
    </p:spTree>
    <p:extLst>
      <p:ext uri="{BB962C8B-B14F-4D97-AF65-F5344CB8AC3E}">
        <p14:creationId xmlns:p14="http://schemas.microsoft.com/office/powerpoint/2010/main" val="1967487034"/>
      </p:ext>
    </p:extLst>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525" y="3929063"/>
            <a:ext cx="36734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3D-Graph Drawing</a:t>
            </a:r>
          </a:p>
        </p:txBody>
      </p:sp>
      <p:pic>
        <p:nvPicPr>
          <p:cNvPr id="696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5715000"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4156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Graph-based Techniques</a:t>
            </a:r>
          </a:p>
        </p:txBody>
      </p:sp>
      <p:pic>
        <p:nvPicPr>
          <p:cNvPr id="706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09800"/>
            <a:ext cx="673576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950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Footer Placeholder 3"/>
          <p:cNvSpPr>
            <a:spLocks noGrp="1"/>
          </p:cNvSpPr>
          <p:nvPr>
            <p:ph type="ftr" sz="quarter" idx="11"/>
          </p:nvPr>
        </p:nvSpPr>
        <p:spPr>
          <a:xfrm>
            <a:off x="1219200" y="6248400"/>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Images from yahoo.com</a:t>
            </a:r>
          </a:p>
        </p:txBody>
      </p:sp>
      <p:sp>
        <p:nvSpPr>
          <p:cNvPr id="20482" name="Rectangle 2"/>
          <p:cNvSpPr>
            <a:spLocks noGrp="1" noChangeArrowheads="1"/>
          </p:cNvSpPr>
          <p:nvPr>
            <p:ph type="title"/>
          </p:nvPr>
        </p:nvSpPr>
        <p:spPr>
          <a:xfrm>
            <a:off x="4648200" y="914400"/>
            <a:ext cx="5105400" cy="990600"/>
          </a:xfrm>
        </p:spPr>
        <p:txBody>
          <a:bodyPr/>
          <a:lstStyle/>
          <a:p>
            <a:r>
              <a:rPr lang="en-US">
                <a:latin typeface="Geneva" charset="0"/>
                <a:ea typeface="ＭＳ Ｐゴシック" charset="0"/>
                <a:cs typeface="ＭＳ Ｐゴシック" charset="0"/>
              </a:rPr>
              <a:t>Visualization</a:t>
            </a:r>
            <a:br>
              <a:rPr lang="en-US">
                <a:latin typeface="Geneva" charset="0"/>
                <a:ea typeface="ＭＳ Ｐゴシック" charset="0"/>
                <a:cs typeface="ＭＳ Ｐゴシック" charset="0"/>
              </a:rPr>
            </a:br>
            <a:r>
              <a:rPr lang="en-US">
                <a:latin typeface="Geneva" charset="0"/>
                <a:ea typeface="ＭＳ Ｐゴシック" charset="0"/>
                <a:cs typeface="ＭＳ Ｐゴシック" charset="0"/>
              </a:rPr>
              <a:t> Success Stories</a:t>
            </a:r>
          </a:p>
        </p:txBody>
      </p:sp>
      <p:pic>
        <p:nvPicPr>
          <p:cNvPr id="20483" name="Picture 3" descr="H:\talks\sigir-tutorial\US_H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33400"/>
            <a:ext cx="4572000"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descr="H:\talks\sigir-tutorial\csc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475" y="2971800"/>
            <a:ext cx="585152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2566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Distortion Techniques</a:t>
            </a:r>
          </a:p>
        </p:txBody>
      </p:sp>
      <p:sp>
        <p:nvSpPr>
          <p:cNvPr id="71682" name="Rectangle 3"/>
          <p:cNvSpPr>
            <a:spLocks noGrp="1" noChangeArrowheads="1"/>
          </p:cNvSpPr>
          <p:nvPr>
            <p:ph idx="1"/>
          </p:nvPr>
        </p:nvSpPr>
        <p:spPr>
          <a:xfrm>
            <a:off x="1128943" y="1441748"/>
            <a:ext cx="7048804" cy="4379976"/>
          </a:xfrm>
        </p:spPr>
        <p:txBody>
          <a:bodyPr/>
          <a:lstStyle/>
          <a:p>
            <a:pPr>
              <a:buFontTx/>
              <a:buNone/>
            </a:pPr>
            <a:r>
              <a:rPr lang="en-US" sz="2800" dirty="0">
                <a:latin typeface="Geneva" charset="0"/>
                <a:ea typeface="ＭＳ Ｐゴシック" charset="0"/>
                <a:cs typeface="ＭＳ Ｐゴシック" charset="0"/>
              </a:rPr>
              <a:t>Basic Idea: Distortion of the image to allow a visualization of larger amounts of data</a:t>
            </a:r>
          </a:p>
          <a:p>
            <a:pPr>
              <a:buFontTx/>
              <a:buNone/>
            </a:pPr>
            <a:r>
              <a:rPr lang="en-US" sz="1800" dirty="0">
                <a:latin typeface="Geneva" charset="0"/>
                <a:ea typeface="ＭＳ Ｐゴシック" charset="0"/>
                <a:cs typeface="ＭＳ Ｐゴシック" charset="0"/>
              </a:rPr>
              <a:t>Simple: </a:t>
            </a:r>
          </a:p>
          <a:p>
            <a:pPr lvl="1"/>
            <a:r>
              <a:rPr lang="en-US" sz="1600" dirty="0">
                <a:latin typeface="Geneva" charset="0"/>
                <a:ea typeface="ＭＳ Ｐゴシック" charset="0"/>
              </a:rPr>
              <a:t>Perspective Wall [MRC91]</a:t>
            </a:r>
          </a:p>
          <a:p>
            <a:pPr lvl="1"/>
            <a:r>
              <a:rPr lang="en-US" sz="1600" dirty="0">
                <a:latin typeface="Geneva" charset="0"/>
                <a:ea typeface="ＭＳ Ｐゴシック" charset="0"/>
              </a:rPr>
              <a:t>Bifocal Displays [SA 82]</a:t>
            </a:r>
          </a:p>
          <a:p>
            <a:pPr lvl="1"/>
            <a:r>
              <a:rPr lang="en-US" sz="1600" dirty="0" err="1">
                <a:latin typeface="Geneva" charset="0"/>
                <a:ea typeface="ＭＳ Ｐゴシック" charset="0"/>
              </a:rPr>
              <a:t>TableLens</a:t>
            </a:r>
            <a:r>
              <a:rPr lang="en-US" sz="1600" dirty="0">
                <a:latin typeface="Geneva" charset="0"/>
                <a:ea typeface="ＭＳ Ｐゴシック" charset="0"/>
              </a:rPr>
              <a:t> [RC94]</a:t>
            </a:r>
          </a:p>
          <a:p>
            <a:pPr lvl="1"/>
            <a:r>
              <a:rPr lang="en-US" sz="1600" dirty="0">
                <a:latin typeface="Geneva" charset="0"/>
                <a:ea typeface="ＭＳ Ｐゴシック" charset="0"/>
              </a:rPr>
              <a:t>Graph. Fisheye Views [Fur 86, SB94]</a:t>
            </a:r>
          </a:p>
          <a:p>
            <a:pPr lvl="1"/>
            <a:r>
              <a:rPr lang="en-US" sz="1600" dirty="0">
                <a:latin typeface="Geneva" charset="0"/>
                <a:ea typeface="ＭＳ Ｐゴシック" charset="0"/>
              </a:rPr>
              <a:t>Hyperbolic </a:t>
            </a:r>
            <a:r>
              <a:rPr lang="en-US" sz="1600" dirty="0" err="1">
                <a:latin typeface="Geneva" charset="0"/>
                <a:ea typeface="ＭＳ Ｐゴシック" charset="0"/>
              </a:rPr>
              <a:t>Repr</a:t>
            </a:r>
            <a:r>
              <a:rPr lang="en-US" sz="1600" dirty="0">
                <a:latin typeface="Geneva" charset="0"/>
                <a:ea typeface="ＭＳ Ｐゴシック" charset="0"/>
              </a:rPr>
              <a:t>. [LR94, LRP95]</a:t>
            </a:r>
          </a:p>
          <a:p>
            <a:pPr>
              <a:buFontTx/>
              <a:buNone/>
            </a:pPr>
            <a:r>
              <a:rPr lang="en-US" sz="1800" dirty="0">
                <a:latin typeface="Geneva" charset="0"/>
                <a:ea typeface="ＭＳ Ｐゴシック" charset="0"/>
                <a:cs typeface="ＭＳ Ｐゴシック" charset="0"/>
              </a:rPr>
              <a:t>Complex: </a:t>
            </a:r>
          </a:p>
          <a:p>
            <a:pPr lvl="1"/>
            <a:r>
              <a:rPr lang="en-US" sz="1600" dirty="0">
                <a:latin typeface="Geneva" charset="0"/>
                <a:ea typeface="ＭＳ Ｐゴシック" charset="0"/>
              </a:rPr>
              <a:t>Hyperbolic </a:t>
            </a:r>
            <a:r>
              <a:rPr lang="en-US" sz="1600" dirty="0" err="1">
                <a:latin typeface="Geneva" charset="0"/>
                <a:ea typeface="ＭＳ Ｐゴシック" charset="0"/>
              </a:rPr>
              <a:t>Repr</a:t>
            </a:r>
            <a:r>
              <a:rPr lang="en-US" sz="1600" dirty="0">
                <a:latin typeface="Geneva" charset="0"/>
                <a:ea typeface="ＭＳ Ｐゴシック" charset="0"/>
              </a:rPr>
              <a:t>. [LR94, LRP95]</a:t>
            </a:r>
          </a:p>
          <a:p>
            <a:pPr lvl="1"/>
            <a:r>
              <a:rPr lang="en-US" sz="1600" dirty="0">
                <a:latin typeface="Geneva" charset="0"/>
                <a:ea typeface="ＭＳ Ｐゴシック" charset="0"/>
              </a:rPr>
              <a:t>3D-Hyperbolic </a:t>
            </a:r>
            <a:r>
              <a:rPr lang="en-US" sz="1600" dirty="0" err="1">
                <a:latin typeface="Geneva" charset="0"/>
                <a:ea typeface="ＭＳ Ｐゴシック" charset="0"/>
              </a:rPr>
              <a:t>Repr</a:t>
            </a:r>
            <a:r>
              <a:rPr lang="en-US" sz="1600" dirty="0">
                <a:latin typeface="Geneva" charset="0"/>
                <a:ea typeface="ＭＳ Ｐゴシック" charset="0"/>
              </a:rPr>
              <a:t>. [MB95]</a:t>
            </a:r>
          </a:p>
          <a:p>
            <a:pPr lvl="1"/>
            <a:r>
              <a:rPr lang="en-US" sz="1600" dirty="0" err="1">
                <a:latin typeface="Geneva" charset="0"/>
                <a:ea typeface="ＭＳ Ｐゴシック" charset="0"/>
              </a:rPr>
              <a:t>Hyperbox</a:t>
            </a:r>
            <a:r>
              <a:rPr lang="en-US" sz="1600" dirty="0">
                <a:latin typeface="Geneva" charset="0"/>
                <a:ea typeface="ＭＳ Ｐゴシック" charset="0"/>
              </a:rPr>
              <a:t> [AC91]</a:t>
            </a:r>
          </a:p>
        </p:txBody>
      </p:sp>
    </p:spTree>
    <p:extLst>
      <p:ext uri="{BB962C8B-B14F-4D97-AF65-F5344CB8AC3E}">
        <p14:creationId xmlns:p14="http://schemas.microsoft.com/office/powerpoint/2010/main" val="28241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Perspective Wall</a:t>
            </a:r>
          </a:p>
        </p:txBody>
      </p:sp>
      <p:pic>
        <p:nvPicPr>
          <p:cNvPr id="727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90800"/>
            <a:ext cx="5051425"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412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Table Lens</a:t>
            </a:r>
          </a:p>
        </p:txBody>
      </p:sp>
      <p:pic>
        <p:nvPicPr>
          <p:cNvPr id="747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514600"/>
            <a:ext cx="640080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225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Fisheye View</a:t>
            </a:r>
          </a:p>
        </p:txBody>
      </p:sp>
      <p:pic>
        <p:nvPicPr>
          <p:cNvPr id="757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62200"/>
            <a:ext cx="582930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410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Hyperbolic Tree</a:t>
            </a:r>
          </a:p>
        </p:txBody>
      </p:sp>
      <p:pic>
        <p:nvPicPr>
          <p:cNvPr id="768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62200"/>
            <a:ext cx="7307263"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7002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3D Hyperbolic Representation</a:t>
            </a:r>
          </a:p>
        </p:txBody>
      </p:sp>
      <p:pic>
        <p:nvPicPr>
          <p:cNvPr id="778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90800"/>
            <a:ext cx="6142038"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255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Magic Lenses/Moveable Filter</a:t>
            </a:r>
          </a:p>
        </p:txBody>
      </p:sp>
      <p:sp>
        <p:nvSpPr>
          <p:cNvPr id="78850" name="Rectangle 3"/>
          <p:cNvSpPr>
            <a:spLocks noGrp="1" noChangeArrowheads="1"/>
          </p:cNvSpPr>
          <p:nvPr>
            <p:ph idx="1"/>
          </p:nvPr>
        </p:nvSpPr>
        <p:spPr/>
        <p:txBody>
          <a:bodyPr/>
          <a:lstStyle/>
          <a:p>
            <a:pPr>
              <a:buFontTx/>
              <a:buNone/>
            </a:pPr>
            <a:r>
              <a:rPr lang="en-US" sz="2400">
                <a:latin typeface="Geneva" charset="0"/>
                <a:ea typeface="ＭＳ Ｐゴシック" charset="0"/>
                <a:cs typeface="ＭＳ Ｐゴシック" charset="0"/>
              </a:rPr>
              <a:t>interactive selection using lens-like tools which selectively filter the data in the considered areas</a:t>
            </a:r>
          </a:p>
          <a:p>
            <a:pPr>
              <a:buFontTx/>
              <a:buNone/>
            </a:pPr>
            <a:r>
              <a:rPr lang="en-US" sz="2400">
                <a:latin typeface="Geneva" charset="0"/>
                <a:ea typeface="ＭＳ Ｐゴシック" charset="0"/>
                <a:cs typeface="ＭＳ Ｐゴシック" charset="0"/>
              </a:rPr>
              <a:t>multiple lenses/moveable filters can be used for a multi-level filtering (allowing complex conditions)</a:t>
            </a:r>
          </a:p>
        </p:txBody>
      </p:sp>
      <p:pic>
        <p:nvPicPr>
          <p:cNvPr id="788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648200"/>
            <a:ext cx="4860925"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16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Dynamic/Interactive Linking &amp; Brushing</a:t>
            </a:r>
          </a:p>
        </p:txBody>
      </p:sp>
      <p:sp>
        <p:nvSpPr>
          <p:cNvPr id="2" name="Content Placeholder 1"/>
          <p:cNvSpPr>
            <a:spLocks noGrp="1"/>
          </p:cNvSpPr>
          <p:nvPr>
            <p:ph idx="1"/>
          </p:nvPr>
        </p:nvSpPr>
        <p:spPr/>
        <p:txBody>
          <a:bodyPr/>
          <a:lstStyle/>
          <a:p>
            <a:endParaRPr lang="en-US"/>
          </a:p>
        </p:txBody>
      </p:sp>
      <p:pic>
        <p:nvPicPr>
          <p:cNvPr id="7987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19400"/>
            <a:ext cx="59436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022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Comparison by Keim</a:t>
            </a:r>
          </a:p>
        </p:txBody>
      </p:sp>
      <p:pic>
        <p:nvPicPr>
          <p:cNvPr id="819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9144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3121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Other relevant topics if this area interests you…</a:t>
            </a:r>
          </a:p>
        </p:txBody>
      </p:sp>
      <p:sp>
        <p:nvSpPr>
          <p:cNvPr id="82946" name="Rectangle 3"/>
          <p:cNvSpPr>
            <a:spLocks noGrp="1" noChangeArrowheads="1"/>
          </p:cNvSpPr>
          <p:nvPr>
            <p:ph type="body" idx="1"/>
          </p:nvPr>
        </p:nvSpPr>
        <p:spPr/>
        <p:txBody>
          <a:bodyPr/>
          <a:lstStyle/>
          <a:p>
            <a:pPr>
              <a:buFontTx/>
              <a:buNone/>
            </a:pPr>
            <a:r>
              <a:rPr lang="en-US" sz="2800">
                <a:latin typeface="Geneva" charset="0"/>
                <a:ea typeface="ＭＳ Ｐゴシック" charset="0"/>
                <a:cs typeface="ＭＳ Ｐゴシック" charset="0"/>
              </a:rPr>
              <a:t>Scientific visualization </a:t>
            </a:r>
          </a:p>
          <a:p>
            <a:pPr>
              <a:buFontTx/>
              <a:buNone/>
            </a:pPr>
            <a:r>
              <a:rPr lang="en-US" sz="2800">
                <a:latin typeface="Geneva" charset="0"/>
                <a:ea typeface="ＭＳ Ｐゴシック" charset="0"/>
                <a:cs typeface="ＭＳ Ｐゴシック" charset="0"/>
              </a:rPr>
              <a:t>Statistics </a:t>
            </a:r>
          </a:p>
          <a:p>
            <a:pPr>
              <a:buFontTx/>
              <a:buNone/>
            </a:pPr>
            <a:r>
              <a:rPr lang="en-US" sz="2800">
                <a:latin typeface="Geneva" charset="0"/>
                <a:ea typeface="ＭＳ Ｐゴシック" charset="0"/>
                <a:cs typeface="ＭＳ Ｐゴシック" charset="0"/>
              </a:rPr>
              <a:t>Cartography (maps) </a:t>
            </a:r>
          </a:p>
          <a:p>
            <a:pPr>
              <a:buFontTx/>
              <a:buNone/>
            </a:pPr>
            <a:r>
              <a:rPr lang="en-US" sz="2800">
                <a:latin typeface="Geneva" charset="0"/>
                <a:ea typeface="ＭＳ Ｐゴシック" charset="0"/>
                <a:cs typeface="ＭＳ Ｐゴシック" charset="0"/>
              </a:rPr>
              <a:t>Education </a:t>
            </a:r>
          </a:p>
          <a:p>
            <a:pPr>
              <a:buFontTx/>
              <a:buNone/>
            </a:pPr>
            <a:r>
              <a:rPr lang="en-US" sz="2800">
                <a:latin typeface="Geneva" charset="0"/>
                <a:ea typeface="ＭＳ Ｐゴシック" charset="0"/>
                <a:cs typeface="ＭＳ Ｐゴシック" charset="0"/>
              </a:rPr>
              <a:t>Games </a:t>
            </a:r>
          </a:p>
          <a:p>
            <a:pPr>
              <a:buFontTx/>
              <a:buNone/>
            </a:pPr>
            <a:r>
              <a:rPr lang="en-US" sz="2800">
                <a:latin typeface="Geneva" charset="0"/>
                <a:ea typeface="ＭＳ Ｐゴシック" charset="0"/>
                <a:cs typeface="ＭＳ Ｐゴシック" charset="0"/>
              </a:rPr>
              <a:t>Computer graphics in general </a:t>
            </a:r>
          </a:p>
          <a:p>
            <a:pPr>
              <a:buFontTx/>
              <a:buNone/>
            </a:pPr>
            <a:r>
              <a:rPr lang="en-US" sz="2800">
                <a:latin typeface="Geneva" charset="0"/>
                <a:ea typeface="ＭＳ Ｐゴシック" charset="0"/>
                <a:cs typeface="ＭＳ Ｐゴシック" charset="0"/>
              </a:rPr>
              <a:t>Computational geometry</a:t>
            </a:r>
          </a:p>
          <a:p>
            <a:pPr>
              <a:buFontTx/>
              <a:buNone/>
            </a:pPr>
            <a:endParaRPr lang="en-US" sz="2800">
              <a:latin typeface="Geneva" charset="0"/>
              <a:ea typeface="ＭＳ Ｐゴシック" charset="0"/>
              <a:cs typeface="ＭＳ Ｐゴシック" charset="0"/>
            </a:endParaRPr>
          </a:p>
        </p:txBody>
      </p:sp>
    </p:spTree>
    <p:extLst>
      <p:ext uri="{BB962C8B-B14F-4D97-AF65-F5344CB8AC3E}">
        <p14:creationId xmlns:p14="http://schemas.microsoft.com/office/powerpoint/2010/main" val="37968618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3"/>
          <p:cNvSpPr>
            <a:spLocks noGrp="1"/>
          </p:cNvSpPr>
          <p:nvPr>
            <p:ph type="ftr" sz="quarter" idx="11"/>
          </p:nvPr>
        </p:nvSpPr>
        <p:spPr>
          <a:xfrm>
            <a:off x="1219200" y="6248400"/>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 from mapquest.com</a:t>
            </a:r>
          </a:p>
        </p:txBody>
      </p:sp>
      <p:sp>
        <p:nvSpPr>
          <p:cNvPr id="21506"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sp>
        <p:nvSpPr>
          <p:cNvPr id="21507" name="Rectangle 3"/>
          <p:cNvSpPr>
            <a:spLocks noGrp="1" noChangeArrowheads="1"/>
          </p:cNvSpPr>
          <p:nvPr>
            <p:ph type="body" idx="1"/>
          </p:nvPr>
        </p:nvSpPr>
        <p:spPr>
          <a:xfrm>
            <a:off x="685800" y="2743200"/>
            <a:ext cx="7772400" cy="2819400"/>
          </a:xfrm>
        </p:spPr>
        <p:txBody>
          <a:bodyPr/>
          <a:lstStyle/>
          <a:p>
            <a:pPr>
              <a:buFontTx/>
              <a:buNone/>
            </a:pPr>
            <a:r>
              <a:rPr lang="en-US" sz="1200" b="1">
                <a:latin typeface="Geneva" charset="0"/>
                <a:ea typeface="ＭＳ Ｐゴシック" charset="0"/>
                <a:cs typeface="ＭＳ Ｐゴシック" charset="0"/>
              </a:rPr>
              <a:t>1. Start out going Southwest on ELLSWORTH AVE </a:t>
            </a:r>
          </a:p>
          <a:p>
            <a:pPr>
              <a:buFontTx/>
              <a:buNone/>
            </a:pPr>
            <a:r>
              <a:rPr lang="en-US" sz="1200" b="1">
                <a:latin typeface="Geneva" charset="0"/>
                <a:ea typeface="ＭＳ Ｐゴシック" charset="0"/>
                <a:cs typeface="ＭＳ Ｐゴシック" charset="0"/>
              </a:rPr>
              <a:t>    Towards BROADWAY by turning right. </a:t>
            </a:r>
          </a:p>
          <a:p>
            <a:pPr>
              <a:buFontTx/>
              <a:buNone/>
            </a:pPr>
            <a:r>
              <a:rPr lang="en-US" sz="1200" b="1">
                <a:latin typeface="Geneva" charset="0"/>
                <a:ea typeface="ＭＳ Ｐゴシック" charset="0"/>
                <a:cs typeface="ＭＳ Ｐゴシック" charset="0"/>
              </a:rPr>
              <a:t>2: Turn RIGHT onto BROADWAY. </a:t>
            </a:r>
          </a:p>
          <a:p>
            <a:pPr>
              <a:buFontTx/>
              <a:buNone/>
            </a:pPr>
            <a:r>
              <a:rPr lang="en-US" sz="1200" b="1">
                <a:latin typeface="Geneva" charset="0"/>
                <a:ea typeface="ＭＳ Ｐゴシック" charset="0"/>
                <a:cs typeface="ＭＳ Ｐゴシック" charset="0"/>
              </a:rPr>
              <a:t>3. Turn RIGHT onto QUINCY ST. </a:t>
            </a:r>
          </a:p>
          <a:p>
            <a:pPr>
              <a:buFontTx/>
              <a:buNone/>
            </a:pPr>
            <a:r>
              <a:rPr lang="en-US" sz="1200" b="1">
                <a:latin typeface="Geneva" charset="0"/>
                <a:ea typeface="ＭＳ Ｐゴシック" charset="0"/>
                <a:cs typeface="ＭＳ Ｐゴシック" charset="0"/>
              </a:rPr>
              <a:t>4. Turn LEFT onto CAMBRIDGE ST. </a:t>
            </a:r>
          </a:p>
          <a:p>
            <a:pPr>
              <a:buFontTx/>
              <a:buNone/>
            </a:pPr>
            <a:r>
              <a:rPr lang="en-US" sz="1200" b="1">
                <a:latin typeface="Geneva" charset="0"/>
                <a:ea typeface="ＭＳ Ｐゴシック" charset="0"/>
                <a:cs typeface="ＭＳ Ｐゴシック" charset="0"/>
              </a:rPr>
              <a:t>5. Turn SLIGHT RIGHT onto MASSACHUSETTS AVE. </a:t>
            </a:r>
          </a:p>
          <a:p>
            <a:pPr>
              <a:buFontTx/>
              <a:buNone/>
            </a:pPr>
            <a:r>
              <a:rPr lang="en-US" sz="1200" b="1">
                <a:latin typeface="Geneva" charset="0"/>
                <a:ea typeface="ＭＳ Ｐゴシック" charset="0"/>
                <a:cs typeface="ＭＳ Ｐゴシック" charset="0"/>
              </a:rPr>
              <a:t>6. Turn RIGHT onto RUSSELL ST.</a:t>
            </a:r>
            <a:r>
              <a:rPr lang="en-US" sz="1200">
                <a:latin typeface="Geneva" charset="0"/>
                <a:ea typeface="ＭＳ Ｐゴシック" charset="0"/>
                <a:cs typeface="ＭＳ Ｐゴシック" charset="0"/>
              </a:rPr>
              <a:t> </a:t>
            </a:r>
          </a:p>
          <a:p>
            <a:endParaRPr lang="en-US" sz="1200">
              <a:latin typeface="Geneva" charset="0"/>
              <a:ea typeface="ＭＳ Ｐゴシック" charset="0"/>
              <a:cs typeface="ＭＳ Ｐゴシック" charset="0"/>
            </a:endParaRPr>
          </a:p>
          <a:p>
            <a:endParaRPr lang="en-US">
              <a:latin typeface="Geneva" charset="0"/>
              <a:ea typeface="ＭＳ Ｐゴシック" charset="0"/>
              <a:cs typeface="ＭＳ Ｐゴシック" charset="0"/>
            </a:endParaRPr>
          </a:p>
        </p:txBody>
      </p:sp>
      <p:pic>
        <p:nvPicPr>
          <p:cNvPr id="214020" name="Picture 4" descr="C:\My Documents\Viz\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3352800"/>
            <a:ext cx="42291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1" name="Freeform 5"/>
          <p:cNvSpPr>
            <a:spLocks/>
          </p:cNvSpPr>
          <p:nvPr/>
        </p:nvSpPr>
        <p:spPr bwMode="auto">
          <a:xfrm>
            <a:off x="6477000" y="3352800"/>
            <a:ext cx="1676400" cy="2514600"/>
          </a:xfrm>
          <a:custGeom>
            <a:avLst/>
            <a:gdLst>
              <a:gd name="T0" fmla="*/ 2147483647 w 1056"/>
              <a:gd name="T1" fmla="*/ 2147483647 h 1584"/>
              <a:gd name="T2" fmla="*/ 2147483647 w 1056"/>
              <a:gd name="T3" fmla="*/ 2147483647 h 1584"/>
              <a:gd name="T4" fmla="*/ 2147483647 w 1056"/>
              <a:gd name="T5" fmla="*/ 2147483647 h 1584"/>
              <a:gd name="T6" fmla="*/ 2147483647 w 1056"/>
              <a:gd name="T7" fmla="*/ 2147483647 h 1584"/>
              <a:gd name="T8" fmla="*/ 0 w 1056"/>
              <a:gd name="T9" fmla="*/ 2147483647 h 1584"/>
              <a:gd name="T10" fmla="*/ 2147483647 w 1056"/>
              <a:gd name="T11" fmla="*/ 0 h 1584"/>
              <a:gd name="T12" fmla="*/ 0 60000 65536"/>
              <a:gd name="T13" fmla="*/ 0 60000 65536"/>
              <a:gd name="T14" fmla="*/ 0 60000 65536"/>
              <a:gd name="T15" fmla="*/ 0 60000 65536"/>
              <a:gd name="T16" fmla="*/ 0 60000 65536"/>
              <a:gd name="T17" fmla="*/ 0 60000 65536"/>
              <a:gd name="T18" fmla="*/ 0 w 1056"/>
              <a:gd name="T19" fmla="*/ 0 h 1584"/>
              <a:gd name="T20" fmla="*/ 1056 w 1056"/>
              <a:gd name="T21" fmla="*/ 1584 h 1584"/>
            </a:gdLst>
            <a:ahLst/>
            <a:cxnLst>
              <a:cxn ang="T12">
                <a:pos x="T0" y="T1"/>
              </a:cxn>
              <a:cxn ang="T13">
                <a:pos x="T2" y="T3"/>
              </a:cxn>
              <a:cxn ang="T14">
                <a:pos x="T4" y="T5"/>
              </a:cxn>
              <a:cxn ang="T15">
                <a:pos x="T6" y="T7"/>
              </a:cxn>
              <a:cxn ang="T16">
                <a:pos x="T8" y="T9"/>
              </a:cxn>
              <a:cxn ang="T17">
                <a:pos x="T10" y="T11"/>
              </a:cxn>
            </a:cxnLst>
            <a:rect l="T18" t="T19" r="T20" b="T21"/>
            <a:pathLst>
              <a:path w="1056" h="1584">
                <a:moveTo>
                  <a:pt x="1056" y="1440"/>
                </a:moveTo>
                <a:lnTo>
                  <a:pt x="960" y="1584"/>
                </a:lnTo>
                <a:lnTo>
                  <a:pt x="288" y="1200"/>
                </a:lnTo>
                <a:lnTo>
                  <a:pt x="288" y="336"/>
                </a:lnTo>
                <a:lnTo>
                  <a:pt x="0" y="96"/>
                </a:lnTo>
                <a:lnTo>
                  <a:pt x="144" y="0"/>
                </a:lnTo>
              </a:path>
            </a:pathLst>
          </a:custGeom>
          <a:noFill/>
          <a:ln w="57150">
            <a:solidFill>
              <a:schemeClr val="hlink"/>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extLst>
      <p:ext uri="{BB962C8B-B14F-4D97-AF65-F5344CB8AC3E}">
        <p14:creationId xmlns:p14="http://schemas.microsoft.com/office/powerpoint/2010/main" val="33055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40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a:latin typeface="Geneva" charset="0"/>
                <a:ea typeface="ＭＳ Ｐゴシック" charset="0"/>
                <a:cs typeface="ＭＳ Ｐゴシック" charset="0"/>
              </a:rPr>
              <a:t>Credits &amp; Additional Reading</a:t>
            </a:r>
          </a:p>
        </p:txBody>
      </p:sp>
      <p:sp>
        <p:nvSpPr>
          <p:cNvPr id="83970" name="Content Placeholder 2"/>
          <p:cNvSpPr>
            <a:spLocks noGrp="1"/>
          </p:cNvSpPr>
          <p:nvPr>
            <p:ph idx="1"/>
          </p:nvPr>
        </p:nvSpPr>
        <p:spPr/>
        <p:txBody>
          <a:bodyPr/>
          <a:lstStyle/>
          <a:p>
            <a:pPr>
              <a:buFontTx/>
              <a:buNone/>
            </a:pPr>
            <a:r>
              <a:rPr lang="en-US" sz="2800" dirty="0">
                <a:latin typeface="Geneva" charset="0"/>
                <a:ea typeface="ＭＳ Ｐゴシック" charset="0"/>
                <a:cs typeface="ＭＳ Ｐゴシック" charset="0"/>
              </a:rPr>
              <a:t>http://</a:t>
            </a:r>
            <a:r>
              <a:rPr lang="en-US" sz="2800" dirty="0" err="1">
                <a:latin typeface="Geneva" charset="0"/>
                <a:ea typeface="ＭＳ Ｐゴシック" charset="0"/>
                <a:cs typeface="ＭＳ Ｐゴシック" charset="0"/>
              </a:rPr>
              <a:t>courses.ischool.berkeley.edu</a:t>
            </a:r>
            <a:r>
              <a:rPr lang="en-US" sz="2800" dirty="0">
                <a:latin typeface="Geneva" charset="0"/>
                <a:ea typeface="ＭＳ Ｐゴシック" charset="0"/>
                <a:cs typeface="ＭＳ Ｐゴシック" charset="0"/>
              </a:rPr>
              <a:t>/i247/f05/</a:t>
            </a:r>
          </a:p>
          <a:p>
            <a:pPr>
              <a:buFontTx/>
              <a:buNone/>
            </a:pPr>
            <a:r>
              <a:rPr lang="en-US" sz="2800" dirty="0">
                <a:latin typeface="Geneva" charset="0"/>
                <a:ea typeface="ＭＳ Ｐゴシック" charset="0"/>
                <a:cs typeface="ＭＳ Ｐゴシック" charset="0"/>
              </a:rPr>
              <a:t>Marti Hearst (slides 2-10, 16, 19-21, 23, 25-37)</a:t>
            </a:r>
          </a:p>
          <a:p>
            <a:pPr>
              <a:buFontTx/>
              <a:buNone/>
            </a:pPr>
            <a:r>
              <a:rPr lang="en-US" sz="2800" dirty="0" err="1">
                <a:latin typeface="Geneva" charset="0"/>
                <a:ea typeface="ＭＳ Ｐゴシック" charset="0"/>
                <a:cs typeface="ＭＳ Ｐゴシック" charset="0"/>
              </a:rPr>
              <a:t>Jian</a:t>
            </a:r>
            <a:r>
              <a:rPr lang="en-US" sz="2800" dirty="0">
                <a:latin typeface="Geneva" charset="0"/>
                <a:ea typeface="ＭＳ Ｐゴシック" charset="0"/>
                <a:cs typeface="ＭＳ Ｐゴシック" charset="0"/>
              </a:rPr>
              <a:t> Huang, based on a tutorial by Daniel </a:t>
            </a:r>
            <a:r>
              <a:rPr lang="en-US" sz="2800" dirty="0" err="1">
                <a:latin typeface="Geneva" charset="0"/>
                <a:ea typeface="ＭＳ Ｐゴシック" charset="0"/>
                <a:cs typeface="ＭＳ Ｐゴシック" charset="0"/>
              </a:rPr>
              <a:t>Kiem</a:t>
            </a:r>
            <a:r>
              <a:rPr lang="en-US" sz="2800" dirty="0">
                <a:latin typeface="Geneva" charset="0"/>
                <a:ea typeface="ＭＳ Ｐゴシック" charset="0"/>
                <a:cs typeface="ＭＳ Ｐゴシック" charset="0"/>
              </a:rPr>
              <a:t> (slides 39-58)</a:t>
            </a:r>
          </a:p>
          <a:p>
            <a:pPr>
              <a:buFontTx/>
              <a:buNone/>
            </a:pPr>
            <a:r>
              <a:rPr lang="en-US" sz="2800" dirty="0" err="1">
                <a:latin typeface="Geneva" charset="0"/>
                <a:ea typeface="ＭＳ Ｐゴシック" charset="0"/>
                <a:cs typeface="ＭＳ Ｐゴシック" charset="0"/>
              </a:rPr>
              <a:t>Beomjin</a:t>
            </a:r>
            <a:r>
              <a:rPr lang="en-US" sz="2800" dirty="0">
                <a:latin typeface="Geneva" charset="0"/>
                <a:ea typeface="ＭＳ Ｐゴシック" charset="0"/>
                <a:cs typeface="ＭＳ Ｐゴシック" charset="0"/>
              </a:rPr>
              <a:t> Kin (11-14, 17-18)</a:t>
            </a:r>
          </a:p>
          <a:p>
            <a:pPr>
              <a:buFontTx/>
              <a:buNone/>
            </a:pPr>
            <a:endParaRPr lang="en-US" sz="2800" dirty="0">
              <a:latin typeface="Geneva" charset="0"/>
              <a:ea typeface="ＭＳ Ｐゴシック" charset="0"/>
              <a:cs typeface="ＭＳ Ｐゴシック" charset="0"/>
            </a:endParaRPr>
          </a:p>
          <a:p>
            <a:pPr>
              <a:buFontTx/>
              <a:buNone/>
            </a:pPr>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3469480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133600"/>
            <a:ext cx="6384925"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4"/>
          <p:cNvSpPr>
            <a:spLocks noChangeArrowheads="1"/>
          </p:cNvSpPr>
          <p:nvPr/>
        </p:nvSpPr>
        <p:spPr bwMode="auto">
          <a:xfrm>
            <a:off x="1143000" y="6248400"/>
            <a:ext cx="7559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Line drawing tool by Maneesh Agrawala http://graphics.stanford.edu/~maneesh/</a:t>
            </a:r>
          </a:p>
        </p:txBody>
      </p:sp>
    </p:spTree>
    <p:extLst>
      <p:ext uri="{BB962C8B-B14F-4D97-AF65-F5344CB8AC3E}">
        <p14:creationId xmlns:p14="http://schemas.microsoft.com/office/powerpoint/2010/main" val="14078806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Visualization  Success Story</a:t>
            </a:r>
          </a:p>
        </p:txBody>
      </p:sp>
      <p:sp>
        <p:nvSpPr>
          <p:cNvPr id="23554" name="Text Box 3"/>
          <p:cNvSpPr txBox="1">
            <a:spLocks noChangeArrowheads="1"/>
          </p:cNvSpPr>
          <p:nvPr/>
        </p:nvSpPr>
        <p:spPr bwMode="auto">
          <a:xfrm>
            <a:off x="1752600" y="3352800"/>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Mystery: what is causing a cholera epidemic in London in 1854?</a:t>
            </a:r>
          </a:p>
        </p:txBody>
      </p:sp>
    </p:spTree>
    <p:extLst>
      <p:ext uri="{BB962C8B-B14F-4D97-AF65-F5344CB8AC3E}">
        <p14:creationId xmlns:p14="http://schemas.microsoft.com/office/powerpoint/2010/main" val="13447464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78" name="Rectangle 2"/>
          <p:cNvSpPr>
            <a:spLocks noGrp="1" noChangeArrowheads="1"/>
          </p:cNvSpPr>
          <p:nvPr>
            <p:ph type="title"/>
          </p:nvPr>
        </p:nvSpPr>
        <p:spPr>
          <a:xfrm>
            <a:off x="0" y="0"/>
            <a:ext cx="8534400" cy="990600"/>
          </a:xfrm>
        </p:spPr>
        <p:txBody>
          <a:bodyPr/>
          <a:lstStyle/>
          <a:p>
            <a:r>
              <a:rPr lang="en-US">
                <a:latin typeface="Geneva" charset="0"/>
                <a:ea typeface="ＭＳ Ｐゴシック" charset="0"/>
                <a:cs typeface="ＭＳ Ｐゴシック" charset="0"/>
              </a:rPr>
              <a:t>Visualization  Success Story</a:t>
            </a:r>
          </a:p>
        </p:txBody>
      </p:sp>
      <p:sp>
        <p:nvSpPr>
          <p:cNvPr id="24579" name="Text Box 4"/>
          <p:cNvSpPr txBox="1">
            <a:spLocks noChangeArrowheads="1"/>
          </p:cNvSpPr>
          <p:nvPr/>
        </p:nvSpPr>
        <p:spPr bwMode="auto">
          <a:xfrm>
            <a:off x="6705600" y="4572000"/>
            <a:ext cx="2225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4580" name="Text Box 5"/>
          <p:cNvSpPr txBox="1">
            <a:spLocks noChangeArrowheads="1"/>
          </p:cNvSpPr>
          <p:nvPr/>
        </p:nvSpPr>
        <p:spPr bwMode="auto">
          <a:xfrm>
            <a:off x="6705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4581"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4582" name="Picture 7" descr="H:\talks\sigir-tutorial\sno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4584" name="Picture 5" descr="H:\talks\sigir-tutorial\sno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35050"/>
            <a:ext cx="6172200"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8963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10379</TotalTime>
  <Words>1557</Words>
  <Application>Microsoft Macintosh PowerPoint</Application>
  <PresentationFormat>On-screen Show (4:3)</PresentationFormat>
  <Paragraphs>267</Paragraphs>
  <Slides>60</Slides>
  <Notes>8</Notes>
  <HiddenSlides>1</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Introduction</vt:lpstr>
      <vt:lpstr>What is Information Visualization?</vt:lpstr>
      <vt:lpstr>What is Information Visualization?</vt:lpstr>
      <vt:lpstr>Visualization  Success Stories</vt:lpstr>
      <vt:lpstr>The Power of Visualization</vt:lpstr>
      <vt:lpstr>The Power of Visualization</vt:lpstr>
      <vt:lpstr>Visualization  Success Story</vt:lpstr>
      <vt:lpstr>Visualization  Success Story</vt:lpstr>
      <vt:lpstr>Visualization  Success Story</vt:lpstr>
      <vt:lpstr>Visualization Success Story</vt:lpstr>
      <vt:lpstr>Visualization Success Story</vt:lpstr>
      <vt:lpstr>Create Your Own</vt:lpstr>
      <vt:lpstr>Create Your Own</vt:lpstr>
      <vt:lpstr>Create Your Own</vt:lpstr>
      <vt:lpstr>Purposes of Information Visualization</vt:lpstr>
      <vt:lpstr>PowerPoint Presentation</vt:lpstr>
      <vt:lpstr>PowerPoint Presentation</vt:lpstr>
      <vt:lpstr>Two Different Primary Goals: Two Different Types of Viz</vt:lpstr>
      <vt:lpstr>Two Different Primary Goals: Two Different Types of Viz</vt:lpstr>
      <vt:lpstr>Communication should:</vt:lpstr>
      <vt:lpstr>… But Remember:</vt:lpstr>
      <vt:lpstr>Taking The Viewer Into Account</vt:lpstr>
      <vt:lpstr>Design Process</vt:lpstr>
      <vt:lpstr>Key Questions to Ask about a Viz</vt:lpstr>
      <vt:lpstr>Holistic Design Goals for Information Visualization</vt:lpstr>
      <vt:lpstr>Case Study: The Journey of the TreeMap</vt:lpstr>
      <vt:lpstr>Early Treemap Applied to File System</vt:lpstr>
      <vt:lpstr>Treemap Problems</vt:lpstr>
      <vt:lpstr>Successful Application of Treemaps</vt:lpstr>
      <vt:lpstr>A Good Use of TreeMaps and Interactivity</vt:lpstr>
      <vt:lpstr>History Wired</vt:lpstr>
      <vt:lpstr>Analysis vs. Communication</vt:lpstr>
      <vt:lpstr>Other Treemaps</vt:lpstr>
      <vt:lpstr>Other Treemaps</vt:lpstr>
      <vt:lpstr>Other Treemaps</vt:lpstr>
      <vt:lpstr>Other Treemaps</vt:lpstr>
      <vt:lpstr>Open Issues</vt:lpstr>
      <vt:lpstr>PART II  Data Visualization Methods</vt:lpstr>
      <vt:lpstr>Too many data points?</vt:lpstr>
      <vt:lpstr>Query Dependent Coloring</vt:lpstr>
      <vt:lpstr>Chernoff-faces</vt:lpstr>
      <vt:lpstr>Stick Figures</vt:lpstr>
      <vt:lpstr>Stick Figures</vt:lpstr>
      <vt:lpstr>2D Graph Examples</vt:lpstr>
      <vt:lpstr>2D Graph Examples</vt:lpstr>
      <vt:lpstr>2D-Graph Drawings</vt:lpstr>
      <vt:lpstr>3D-Graph Drawing</vt:lpstr>
      <vt:lpstr>Graph-based Techniques</vt:lpstr>
      <vt:lpstr>Distortion Techniques</vt:lpstr>
      <vt:lpstr>Perspective Wall</vt:lpstr>
      <vt:lpstr>Table Lens</vt:lpstr>
      <vt:lpstr>Fisheye View</vt:lpstr>
      <vt:lpstr>Hyperbolic Tree</vt:lpstr>
      <vt:lpstr>3D Hyperbolic Representation</vt:lpstr>
      <vt:lpstr>Magic Lenses/Moveable Filter</vt:lpstr>
      <vt:lpstr>Dynamic/Interactive Linking &amp; Brushing</vt:lpstr>
      <vt:lpstr>Comparison by Keim</vt:lpstr>
      <vt:lpstr>Other relevant topics if this area interests you…</vt:lpstr>
      <vt:lpstr>Credits &amp; Additional Reading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287</cp:revision>
  <dcterms:created xsi:type="dcterms:W3CDTF">2013-10-07T16:54:34Z</dcterms:created>
  <dcterms:modified xsi:type="dcterms:W3CDTF">2014-01-30T01:45:51Z</dcterms:modified>
</cp:coreProperties>
</file>